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256" r:id="rId5"/>
    <p:sldId id="257" r:id="rId6"/>
    <p:sldId id="258" r:id="rId7"/>
    <p:sldId id="371" r:id="rId8"/>
    <p:sldId id="436" r:id="rId9"/>
    <p:sldId id="446" r:id="rId10"/>
    <p:sldId id="490" r:id="rId11"/>
    <p:sldId id="491" r:id="rId12"/>
    <p:sldId id="492" r:id="rId13"/>
    <p:sldId id="493" r:id="rId14"/>
    <p:sldId id="533" r:id="rId15"/>
    <p:sldId id="494" r:id="rId16"/>
    <p:sldId id="522" r:id="rId17"/>
    <p:sldId id="526" r:id="rId18"/>
    <p:sldId id="524" r:id="rId19"/>
    <p:sldId id="523" r:id="rId20"/>
    <p:sldId id="525" r:id="rId21"/>
    <p:sldId id="495" r:id="rId22"/>
    <p:sldId id="500" r:id="rId23"/>
    <p:sldId id="501" r:id="rId24"/>
    <p:sldId id="530" r:id="rId25"/>
    <p:sldId id="531" r:id="rId26"/>
    <p:sldId id="496" r:id="rId27"/>
    <p:sldId id="518" r:id="rId28"/>
    <p:sldId id="511" r:id="rId29"/>
    <p:sldId id="506" r:id="rId30"/>
    <p:sldId id="502" r:id="rId31"/>
    <p:sldId id="507" r:id="rId32"/>
    <p:sldId id="497" r:id="rId33"/>
    <p:sldId id="510" r:id="rId34"/>
    <p:sldId id="512" r:id="rId35"/>
    <p:sldId id="513" r:id="rId36"/>
    <p:sldId id="514" r:id="rId37"/>
    <p:sldId id="503" r:id="rId38"/>
    <p:sldId id="515" r:id="rId39"/>
    <p:sldId id="516" r:id="rId40"/>
    <p:sldId id="517" r:id="rId41"/>
    <p:sldId id="519" r:id="rId42"/>
    <p:sldId id="504" r:id="rId43"/>
    <p:sldId id="498" r:id="rId44"/>
    <p:sldId id="520" r:id="rId45"/>
    <p:sldId id="532" r:id="rId46"/>
    <p:sldId id="521" r:id="rId47"/>
    <p:sldId id="499" r:id="rId48"/>
    <p:sldId id="527" r:id="rId49"/>
    <p:sldId id="505" r:id="rId50"/>
    <p:sldId id="528" r:id="rId51"/>
    <p:sldId id="529" r:id="rId52"/>
    <p:sldId id="429" r:id="rId53"/>
    <p:sldId id="448" r:id="rId54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9" autoAdjust="0"/>
    <p:restoredTop sz="78208" autoAdjust="0"/>
  </p:normalViewPr>
  <p:slideViewPr>
    <p:cSldViewPr snapToGrid="0">
      <p:cViewPr varScale="1">
        <p:scale>
          <a:sx n="103" d="100"/>
          <a:sy n="103" d="100"/>
        </p:scale>
        <p:origin x="8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ominski" userId="S::christian.tominski@uni-rostock.de::6eb7925a-4ed8-4478-9b7b-0da07fdcf4bc" providerId="AD" clId="Web-{70484901-4B13-E301-358D-DB783EFC4047}"/>
  </pc:docChgLst>
  <pc:docChgLst>
    <pc:chgData name="Christian Tominski" userId="6eb7925a-4ed8-4478-9b7b-0da07fdcf4bc" providerId="ADAL" clId="{11510B1F-D837-4FED-8F75-FD2EDD7AD4B2}"/>
    <pc:docChg chg="undo custSel modSld">
      <pc:chgData name="Christian Tominski" userId="6eb7925a-4ed8-4478-9b7b-0da07fdcf4bc" providerId="ADAL" clId="{11510B1F-D837-4FED-8F75-FD2EDD7AD4B2}" dt="2022-12-19T11:25:20.911" v="1280" actId="1076"/>
      <pc:docMkLst>
        <pc:docMk/>
      </pc:docMkLst>
      <pc:sldChg chg="addSp delSp modSp">
        <pc:chgData name="Christian Tominski" userId="6eb7925a-4ed8-4478-9b7b-0da07fdcf4bc" providerId="ADAL" clId="{11510B1F-D837-4FED-8F75-FD2EDD7AD4B2}" dt="2022-12-19T11:25:20.911" v="1280" actId="1076"/>
        <pc:sldMkLst>
          <pc:docMk/>
          <pc:sldMk cId="1477278102" sldId="436"/>
        </pc:sldMkLst>
        <pc:spChg chg="add mod">
          <ac:chgData name="Christian Tominski" userId="6eb7925a-4ed8-4478-9b7b-0da07fdcf4bc" providerId="ADAL" clId="{11510B1F-D837-4FED-8F75-FD2EDD7AD4B2}" dt="2022-12-19T11:25:20.911" v="1280" actId="1076"/>
          <ac:spMkLst>
            <pc:docMk/>
            <pc:sldMk cId="1477278102" sldId="436"/>
            <ac:spMk id="3" creationId="{9A025570-242B-4511-92D6-B19E0761D7A8}"/>
          </ac:spMkLst>
        </pc:spChg>
        <pc:picChg chg="add mod">
          <ac:chgData name="Christian Tominski" userId="6eb7925a-4ed8-4478-9b7b-0da07fdcf4bc" providerId="ADAL" clId="{11510B1F-D837-4FED-8F75-FD2EDD7AD4B2}" dt="2022-12-19T09:31:54.197" v="5" actId="1076"/>
          <ac:picMkLst>
            <pc:docMk/>
            <pc:sldMk cId="1477278102" sldId="436"/>
            <ac:picMk id="7" creationId="{ECEDB6AC-B014-4852-AEFB-8C7F726E8D53}"/>
          </ac:picMkLst>
        </pc:picChg>
        <pc:picChg chg="del">
          <ac:chgData name="Christian Tominski" userId="6eb7925a-4ed8-4478-9b7b-0da07fdcf4bc" providerId="ADAL" clId="{11510B1F-D837-4FED-8F75-FD2EDD7AD4B2}" dt="2022-12-19T09:31:39.394" v="0" actId="478"/>
          <ac:picMkLst>
            <pc:docMk/>
            <pc:sldMk cId="1477278102" sldId="436"/>
            <ac:picMk id="9" creationId="{DF40622C-A536-4DAB-B32D-6A2D20E34294}"/>
          </ac:picMkLst>
        </pc:picChg>
      </pc:sldChg>
      <pc:sldChg chg="modSp">
        <pc:chgData name="Christian Tominski" userId="6eb7925a-4ed8-4478-9b7b-0da07fdcf4bc" providerId="ADAL" clId="{11510B1F-D837-4FED-8F75-FD2EDD7AD4B2}" dt="2022-12-19T11:13:18.137" v="1235" actId="27636"/>
        <pc:sldMkLst>
          <pc:docMk/>
          <pc:sldMk cId="3682964328" sldId="448"/>
        </pc:sldMkLst>
        <pc:spChg chg="mod">
          <ac:chgData name="Christian Tominski" userId="6eb7925a-4ed8-4478-9b7b-0da07fdcf4bc" providerId="ADAL" clId="{11510B1F-D837-4FED-8F75-FD2EDD7AD4B2}" dt="2022-12-19T11:13:18.137" v="1235" actId="27636"/>
          <ac:spMkLst>
            <pc:docMk/>
            <pc:sldMk cId="3682964328" sldId="448"/>
            <ac:spMk id="7" creationId="{C17CB716-B855-4A4F-A5B9-04842F3713B8}"/>
          </ac:spMkLst>
        </pc:spChg>
      </pc:sldChg>
      <pc:sldChg chg="modSp">
        <pc:chgData name="Christian Tominski" userId="6eb7925a-4ed8-4478-9b7b-0da07fdcf4bc" providerId="ADAL" clId="{11510B1F-D837-4FED-8F75-FD2EDD7AD4B2}" dt="2022-12-19T09:32:55.693" v="8" actId="1076"/>
        <pc:sldMkLst>
          <pc:docMk/>
          <pc:sldMk cId="100571021" sldId="490"/>
        </pc:sldMkLst>
        <pc:spChg chg="mod">
          <ac:chgData name="Christian Tominski" userId="6eb7925a-4ed8-4478-9b7b-0da07fdcf4bc" providerId="ADAL" clId="{11510B1F-D837-4FED-8F75-FD2EDD7AD4B2}" dt="2022-12-19T09:32:33.346" v="6" actId="15"/>
          <ac:spMkLst>
            <pc:docMk/>
            <pc:sldMk cId="100571021" sldId="490"/>
            <ac:spMk id="8" creationId="{21B692B3-7574-4C1A-B492-A412E38A0792}"/>
          </ac:spMkLst>
        </pc:spChg>
        <pc:picChg chg="mod">
          <ac:chgData name="Christian Tominski" userId="6eb7925a-4ed8-4478-9b7b-0da07fdcf4bc" providerId="ADAL" clId="{11510B1F-D837-4FED-8F75-FD2EDD7AD4B2}" dt="2022-12-19T09:32:55.693" v="8" actId="1076"/>
          <ac:picMkLst>
            <pc:docMk/>
            <pc:sldMk cId="100571021" sldId="490"/>
            <ac:picMk id="10" creationId="{FA1AC80D-3340-49F0-8014-F7583E098EDE}"/>
          </ac:picMkLst>
        </pc:picChg>
      </pc:sldChg>
      <pc:sldChg chg="modSp">
        <pc:chgData name="Christian Tominski" userId="6eb7925a-4ed8-4478-9b7b-0da07fdcf4bc" providerId="ADAL" clId="{11510B1F-D837-4FED-8F75-FD2EDD7AD4B2}" dt="2022-12-19T09:34:12.227" v="17" actId="1076"/>
        <pc:sldMkLst>
          <pc:docMk/>
          <pc:sldMk cId="2121450197" sldId="491"/>
        </pc:sldMkLst>
        <pc:spChg chg="mod">
          <ac:chgData name="Christian Tominski" userId="6eb7925a-4ed8-4478-9b7b-0da07fdcf4bc" providerId="ADAL" clId="{11510B1F-D837-4FED-8F75-FD2EDD7AD4B2}" dt="2022-12-19T09:33:30.308" v="13" actId="1076"/>
          <ac:spMkLst>
            <pc:docMk/>
            <pc:sldMk cId="2121450197" sldId="491"/>
            <ac:spMk id="3" creationId="{3AB0273D-079F-40D2-9C0A-D64C04798C39}"/>
          </ac:spMkLst>
        </pc:spChg>
        <pc:spChg chg="mod">
          <ac:chgData name="Christian Tominski" userId="6eb7925a-4ed8-4478-9b7b-0da07fdcf4bc" providerId="ADAL" clId="{11510B1F-D837-4FED-8F75-FD2EDD7AD4B2}" dt="2022-12-19T09:34:07.201" v="16" actId="6549"/>
          <ac:spMkLst>
            <pc:docMk/>
            <pc:sldMk cId="2121450197" sldId="491"/>
            <ac:spMk id="8" creationId="{21B692B3-7574-4C1A-B492-A412E38A0792}"/>
          </ac:spMkLst>
        </pc:spChg>
        <pc:picChg chg="mod">
          <ac:chgData name="Christian Tominski" userId="6eb7925a-4ed8-4478-9b7b-0da07fdcf4bc" providerId="ADAL" clId="{11510B1F-D837-4FED-8F75-FD2EDD7AD4B2}" dt="2022-12-19T09:34:12.227" v="17" actId="1076"/>
          <ac:picMkLst>
            <pc:docMk/>
            <pc:sldMk cId="2121450197" sldId="491"/>
            <ac:picMk id="10" creationId="{E4022323-7111-40D2-AAFB-3A607EB92A9A}"/>
          </ac:picMkLst>
        </pc:picChg>
        <pc:cxnChg chg="mod">
          <ac:chgData name="Christian Tominski" userId="6eb7925a-4ed8-4478-9b7b-0da07fdcf4bc" providerId="ADAL" clId="{11510B1F-D837-4FED-8F75-FD2EDD7AD4B2}" dt="2022-12-19T09:33:24.276" v="12" actId="1076"/>
          <ac:cxnSpMkLst>
            <pc:docMk/>
            <pc:sldMk cId="2121450197" sldId="491"/>
            <ac:cxnSpMk id="9" creationId="{619A4B12-CFC7-4775-95C0-8A4CFCCE8ED0}"/>
          </ac:cxnSpMkLst>
        </pc:cxnChg>
      </pc:sldChg>
      <pc:sldChg chg="modSp">
        <pc:chgData name="Christian Tominski" userId="6eb7925a-4ed8-4478-9b7b-0da07fdcf4bc" providerId="ADAL" clId="{11510B1F-D837-4FED-8F75-FD2EDD7AD4B2}" dt="2022-12-19T09:35:11.630" v="18" actId="6549"/>
        <pc:sldMkLst>
          <pc:docMk/>
          <pc:sldMk cId="2755616492" sldId="492"/>
        </pc:sldMkLst>
        <pc:spChg chg="mod">
          <ac:chgData name="Christian Tominski" userId="6eb7925a-4ed8-4478-9b7b-0da07fdcf4bc" providerId="ADAL" clId="{11510B1F-D837-4FED-8F75-FD2EDD7AD4B2}" dt="2022-12-19T09:35:11.630" v="18" actId="6549"/>
          <ac:spMkLst>
            <pc:docMk/>
            <pc:sldMk cId="2755616492" sldId="492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51:29.453" v="620" actId="20577"/>
        <pc:sldMkLst>
          <pc:docMk/>
          <pc:sldMk cId="1661066281" sldId="495"/>
        </pc:sldMkLst>
        <pc:spChg chg="mod">
          <ac:chgData name="Christian Tominski" userId="6eb7925a-4ed8-4478-9b7b-0da07fdcf4bc" providerId="ADAL" clId="{11510B1F-D837-4FED-8F75-FD2EDD7AD4B2}" dt="2022-12-19T09:51:29.453" v="620" actId="20577"/>
          <ac:spMkLst>
            <pc:docMk/>
            <pc:sldMk cId="1661066281" sldId="495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0:17:03.588" v="980" actId="20577"/>
        <pc:sldMkLst>
          <pc:docMk/>
          <pc:sldMk cId="3724656979" sldId="499"/>
        </pc:sldMkLst>
        <pc:spChg chg="mod">
          <ac:chgData name="Christian Tominski" userId="6eb7925a-4ed8-4478-9b7b-0da07fdcf4bc" providerId="ADAL" clId="{11510B1F-D837-4FED-8F75-FD2EDD7AD4B2}" dt="2022-12-19T10:17:03.588" v="980" actId="20577"/>
          <ac:spMkLst>
            <pc:docMk/>
            <pc:sldMk cId="3724656979" sldId="499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58:00.374" v="659" actId="20577"/>
        <pc:sldMkLst>
          <pc:docMk/>
          <pc:sldMk cId="1641606444" sldId="500"/>
        </pc:sldMkLst>
        <pc:spChg chg="mod">
          <ac:chgData name="Christian Tominski" userId="6eb7925a-4ed8-4478-9b7b-0da07fdcf4bc" providerId="ADAL" clId="{11510B1F-D837-4FED-8F75-FD2EDD7AD4B2}" dt="2022-12-19T09:58:00.374" v="659" actId="20577"/>
          <ac:spMkLst>
            <pc:docMk/>
            <pc:sldMk cId="1641606444" sldId="500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58:11.179" v="660" actId="20577"/>
        <pc:sldMkLst>
          <pc:docMk/>
          <pc:sldMk cId="550566140" sldId="501"/>
        </pc:sldMkLst>
        <pc:spChg chg="mod">
          <ac:chgData name="Christian Tominski" userId="6eb7925a-4ed8-4478-9b7b-0da07fdcf4bc" providerId="ADAL" clId="{11510B1F-D837-4FED-8F75-FD2EDD7AD4B2}" dt="2022-12-19T09:58:11.179" v="660" actId="20577"/>
          <ac:spMkLst>
            <pc:docMk/>
            <pc:sldMk cId="550566140" sldId="501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0:11:04.361" v="943" actId="20577"/>
        <pc:sldMkLst>
          <pc:docMk/>
          <pc:sldMk cId="2187368316" sldId="503"/>
        </pc:sldMkLst>
        <pc:spChg chg="mod">
          <ac:chgData name="Christian Tominski" userId="6eb7925a-4ed8-4478-9b7b-0da07fdcf4bc" providerId="ADAL" clId="{11510B1F-D837-4FED-8F75-FD2EDD7AD4B2}" dt="2022-12-19T10:11:04.361" v="943" actId="20577"/>
          <ac:spMkLst>
            <pc:docMk/>
            <pc:sldMk cId="2187368316" sldId="503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1:03:23.510" v="995" actId="20577"/>
        <pc:sldMkLst>
          <pc:docMk/>
          <pc:sldMk cId="2136659259" sldId="505"/>
        </pc:sldMkLst>
        <pc:spChg chg="mod">
          <ac:chgData name="Christian Tominski" userId="6eb7925a-4ed8-4478-9b7b-0da07fdcf4bc" providerId="ADAL" clId="{11510B1F-D837-4FED-8F75-FD2EDD7AD4B2}" dt="2022-12-19T11:03:23.510" v="995" actId="20577"/>
          <ac:spMkLst>
            <pc:docMk/>
            <pc:sldMk cId="2136659259" sldId="505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0:05:09.336" v="764" actId="20577"/>
        <pc:sldMkLst>
          <pc:docMk/>
          <pc:sldMk cId="1424729027" sldId="507"/>
        </pc:sldMkLst>
        <pc:spChg chg="mod">
          <ac:chgData name="Christian Tominski" userId="6eb7925a-4ed8-4478-9b7b-0da07fdcf4bc" providerId="ADAL" clId="{11510B1F-D837-4FED-8F75-FD2EDD7AD4B2}" dt="2022-12-19T10:05:09.336" v="764" actId="20577"/>
          <ac:spMkLst>
            <pc:docMk/>
            <pc:sldMk cId="1424729027" sldId="507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0:09:43.968" v="879" actId="6549"/>
        <pc:sldMkLst>
          <pc:docMk/>
          <pc:sldMk cId="2635458497" sldId="510"/>
        </pc:sldMkLst>
        <pc:spChg chg="mod">
          <ac:chgData name="Christian Tominski" userId="6eb7925a-4ed8-4478-9b7b-0da07fdcf4bc" providerId="ADAL" clId="{11510B1F-D837-4FED-8F75-FD2EDD7AD4B2}" dt="2022-12-19T10:09:43.968" v="879" actId="6549"/>
          <ac:spMkLst>
            <pc:docMk/>
            <pc:sldMk cId="2635458497" sldId="510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0:03:28.521" v="697" actId="1076"/>
        <pc:sldMkLst>
          <pc:docMk/>
          <pc:sldMk cId="2311021777" sldId="511"/>
        </pc:sldMkLst>
        <pc:picChg chg="mod modCrop">
          <ac:chgData name="Christian Tominski" userId="6eb7925a-4ed8-4478-9b7b-0da07fdcf4bc" providerId="ADAL" clId="{11510B1F-D837-4FED-8F75-FD2EDD7AD4B2}" dt="2022-12-19T10:03:28.521" v="697" actId="1076"/>
          <ac:picMkLst>
            <pc:docMk/>
            <pc:sldMk cId="2311021777" sldId="511"/>
            <ac:picMk id="7" creationId="{D603E82F-19B7-4AAC-9DF3-C9D6D9C67755}"/>
          </ac:picMkLst>
        </pc:picChg>
      </pc:sldChg>
      <pc:sldChg chg="modSp">
        <pc:chgData name="Christian Tominski" userId="6eb7925a-4ed8-4478-9b7b-0da07fdcf4bc" providerId="ADAL" clId="{11510B1F-D837-4FED-8F75-FD2EDD7AD4B2}" dt="2022-12-19T10:09:55.049" v="888" actId="20577"/>
        <pc:sldMkLst>
          <pc:docMk/>
          <pc:sldMk cId="142062785" sldId="513"/>
        </pc:sldMkLst>
        <pc:spChg chg="mod">
          <ac:chgData name="Christian Tominski" userId="6eb7925a-4ed8-4478-9b7b-0da07fdcf4bc" providerId="ADAL" clId="{11510B1F-D837-4FED-8F75-FD2EDD7AD4B2}" dt="2022-12-19T10:09:55.049" v="888" actId="20577"/>
          <ac:spMkLst>
            <pc:docMk/>
            <pc:sldMk cId="142062785" sldId="513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0:10:06.306" v="903" actId="6549"/>
        <pc:sldMkLst>
          <pc:docMk/>
          <pc:sldMk cId="397809938" sldId="514"/>
        </pc:sldMkLst>
        <pc:spChg chg="mod">
          <ac:chgData name="Christian Tominski" userId="6eb7925a-4ed8-4478-9b7b-0da07fdcf4bc" providerId="ADAL" clId="{11510B1F-D837-4FED-8F75-FD2EDD7AD4B2}" dt="2022-12-19T10:10:06.306" v="903" actId="6549"/>
          <ac:spMkLst>
            <pc:docMk/>
            <pc:sldMk cId="397809938" sldId="514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0:15:16.637" v="975" actId="20577"/>
        <pc:sldMkLst>
          <pc:docMk/>
          <pc:sldMk cId="1223372071" sldId="520"/>
        </pc:sldMkLst>
        <pc:spChg chg="mod">
          <ac:chgData name="Christian Tominski" userId="6eb7925a-4ed8-4478-9b7b-0da07fdcf4bc" providerId="ADAL" clId="{11510B1F-D837-4FED-8F75-FD2EDD7AD4B2}" dt="2022-12-19T10:15:16.637" v="975" actId="20577"/>
          <ac:spMkLst>
            <pc:docMk/>
            <pc:sldMk cId="1223372071" sldId="520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42:04.688" v="157" actId="20577"/>
        <pc:sldMkLst>
          <pc:docMk/>
          <pc:sldMk cId="500477764" sldId="522"/>
        </pc:sldMkLst>
        <pc:spChg chg="mod">
          <ac:chgData name="Christian Tominski" userId="6eb7925a-4ed8-4478-9b7b-0da07fdcf4bc" providerId="ADAL" clId="{11510B1F-D837-4FED-8F75-FD2EDD7AD4B2}" dt="2022-12-19T09:42:04.688" v="157" actId="20577"/>
          <ac:spMkLst>
            <pc:docMk/>
            <pc:sldMk cId="500477764" sldId="522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49:55.324" v="510" actId="6549"/>
        <pc:sldMkLst>
          <pc:docMk/>
          <pc:sldMk cId="901201737" sldId="523"/>
        </pc:sldMkLst>
        <pc:spChg chg="mod">
          <ac:chgData name="Christian Tominski" userId="6eb7925a-4ed8-4478-9b7b-0da07fdcf4bc" providerId="ADAL" clId="{11510B1F-D837-4FED-8F75-FD2EDD7AD4B2}" dt="2022-12-19T09:49:55.324" v="510" actId="6549"/>
          <ac:spMkLst>
            <pc:docMk/>
            <pc:sldMk cId="901201737" sldId="523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48:57.124" v="428" actId="20577"/>
        <pc:sldMkLst>
          <pc:docMk/>
          <pc:sldMk cId="3839511194" sldId="524"/>
        </pc:sldMkLst>
        <pc:spChg chg="mod">
          <ac:chgData name="Christian Tominski" userId="6eb7925a-4ed8-4478-9b7b-0da07fdcf4bc" providerId="ADAL" clId="{11510B1F-D837-4FED-8F75-FD2EDD7AD4B2}" dt="2022-12-19T09:48:57.124" v="428" actId="20577"/>
          <ac:spMkLst>
            <pc:docMk/>
            <pc:sldMk cId="3839511194" sldId="524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50:47.582" v="615" actId="6549"/>
        <pc:sldMkLst>
          <pc:docMk/>
          <pc:sldMk cId="2317001247" sldId="525"/>
        </pc:sldMkLst>
        <pc:spChg chg="mod">
          <ac:chgData name="Christian Tominski" userId="6eb7925a-4ed8-4478-9b7b-0da07fdcf4bc" providerId="ADAL" clId="{11510B1F-D837-4FED-8F75-FD2EDD7AD4B2}" dt="2022-12-19T09:50:47.582" v="615" actId="6549"/>
          <ac:spMkLst>
            <pc:docMk/>
            <pc:sldMk cId="2317001247" sldId="525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09:46:08.840" v="368" actId="6549"/>
        <pc:sldMkLst>
          <pc:docMk/>
          <pc:sldMk cId="2591309702" sldId="526"/>
        </pc:sldMkLst>
        <pc:spChg chg="mod">
          <ac:chgData name="Christian Tominski" userId="6eb7925a-4ed8-4478-9b7b-0da07fdcf4bc" providerId="ADAL" clId="{11510B1F-D837-4FED-8F75-FD2EDD7AD4B2}" dt="2022-12-19T09:46:08.840" v="368" actId="6549"/>
          <ac:spMkLst>
            <pc:docMk/>
            <pc:sldMk cId="2591309702" sldId="526"/>
            <ac:spMk id="8" creationId="{21B692B3-7574-4C1A-B492-A412E38A0792}"/>
          </ac:spMkLst>
        </pc:spChg>
      </pc:sldChg>
      <pc:sldChg chg="modSp">
        <pc:chgData name="Christian Tominski" userId="6eb7925a-4ed8-4478-9b7b-0da07fdcf4bc" providerId="ADAL" clId="{11510B1F-D837-4FED-8F75-FD2EDD7AD4B2}" dt="2022-12-19T11:05:51.041" v="1150" actId="20577"/>
        <pc:sldMkLst>
          <pc:docMk/>
          <pc:sldMk cId="1135587107" sldId="528"/>
        </pc:sldMkLst>
        <pc:spChg chg="mod">
          <ac:chgData name="Christian Tominski" userId="6eb7925a-4ed8-4478-9b7b-0da07fdcf4bc" providerId="ADAL" clId="{11510B1F-D837-4FED-8F75-FD2EDD7AD4B2}" dt="2022-12-19T11:05:51.041" v="1150" actId="20577"/>
          <ac:spMkLst>
            <pc:docMk/>
            <pc:sldMk cId="1135587107" sldId="528"/>
            <ac:spMk id="8" creationId="{21B692B3-7574-4C1A-B492-A412E38A0792}"/>
          </ac:spMkLst>
        </pc:spChg>
      </pc:sldChg>
      <pc:sldChg chg="addSp delSp modSp">
        <pc:chgData name="Christian Tominski" userId="6eb7925a-4ed8-4478-9b7b-0da07fdcf4bc" providerId="ADAL" clId="{11510B1F-D837-4FED-8F75-FD2EDD7AD4B2}" dt="2022-12-19T11:07:32.200" v="1154" actId="1076"/>
        <pc:sldMkLst>
          <pc:docMk/>
          <pc:sldMk cId="2843787052" sldId="529"/>
        </pc:sldMkLst>
        <pc:picChg chg="del">
          <ac:chgData name="Christian Tominski" userId="6eb7925a-4ed8-4478-9b7b-0da07fdcf4bc" providerId="ADAL" clId="{11510B1F-D837-4FED-8F75-FD2EDD7AD4B2}" dt="2022-12-19T11:07:18.254" v="1151" actId="478"/>
          <ac:picMkLst>
            <pc:docMk/>
            <pc:sldMk cId="2843787052" sldId="529"/>
            <ac:picMk id="7" creationId="{C58F3677-DC2E-4B98-B475-611681DF1875}"/>
          </ac:picMkLst>
        </pc:picChg>
        <pc:picChg chg="add mod">
          <ac:chgData name="Christian Tominski" userId="6eb7925a-4ed8-4478-9b7b-0da07fdcf4bc" providerId="ADAL" clId="{11510B1F-D837-4FED-8F75-FD2EDD7AD4B2}" dt="2022-12-19T11:07:32.200" v="1154" actId="1076"/>
          <ac:picMkLst>
            <pc:docMk/>
            <pc:sldMk cId="2843787052" sldId="529"/>
            <ac:picMk id="9" creationId="{ED359923-5EA2-4977-B73F-D9D8A9AB25BC}"/>
          </ac:picMkLst>
        </pc:picChg>
      </pc:sldChg>
      <pc:sldChg chg="modSp">
        <pc:chgData name="Christian Tominski" userId="6eb7925a-4ed8-4478-9b7b-0da07fdcf4bc" providerId="ADAL" clId="{11510B1F-D837-4FED-8F75-FD2EDD7AD4B2}" dt="2022-12-19T09:59:20.974" v="694" actId="6549"/>
        <pc:sldMkLst>
          <pc:docMk/>
          <pc:sldMk cId="265700014" sldId="530"/>
        </pc:sldMkLst>
        <pc:spChg chg="mod">
          <ac:chgData name="Christian Tominski" userId="6eb7925a-4ed8-4478-9b7b-0da07fdcf4bc" providerId="ADAL" clId="{11510B1F-D837-4FED-8F75-FD2EDD7AD4B2}" dt="2022-12-19T09:59:20.974" v="694" actId="6549"/>
          <ac:spMkLst>
            <pc:docMk/>
            <pc:sldMk cId="265700014" sldId="530"/>
            <ac:spMk id="10" creationId="{BD7E6A8A-B68D-44E5-8575-EC82429D2536}"/>
          </ac:spMkLst>
        </pc:spChg>
      </pc:sldChg>
      <pc:sldChg chg="modSp">
        <pc:chgData name="Christian Tominski" userId="6eb7925a-4ed8-4478-9b7b-0da07fdcf4bc" providerId="ADAL" clId="{11510B1F-D837-4FED-8F75-FD2EDD7AD4B2}" dt="2022-12-19T10:16:14.421" v="977" actId="313"/>
        <pc:sldMkLst>
          <pc:docMk/>
          <pc:sldMk cId="2818165221" sldId="532"/>
        </pc:sldMkLst>
        <pc:spChg chg="mod">
          <ac:chgData name="Christian Tominski" userId="6eb7925a-4ed8-4478-9b7b-0da07fdcf4bc" providerId="ADAL" clId="{11510B1F-D837-4FED-8F75-FD2EDD7AD4B2}" dt="2022-12-19T10:16:14.421" v="977" actId="313"/>
          <ac:spMkLst>
            <pc:docMk/>
            <pc:sldMk cId="2818165221" sldId="532"/>
            <ac:spMk id="8" creationId="{21B692B3-7574-4C1A-B492-A412E38A0792}"/>
          </ac:spMkLst>
        </pc:spChg>
      </pc:sldChg>
    </pc:docChg>
  </pc:docChgLst>
  <pc:docChgLst>
    <pc:chgData name="Christian Tominski" userId="6eb7925a-4ed8-4478-9b7b-0da07fdcf4bc" providerId="ADAL" clId="{8A84138B-58D6-429A-BA13-4EA98D78F9D4}"/>
  </pc:docChgLst>
  <pc:docChgLst>
    <pc:chgData name="Christian Tominski" userId="S::christian.tominski@uni-rostock.de::6eb7925a-4ed8-4478-9b7b-0da07fdcf4bc" providerId="AD" clId="Web-{97AC88DC-DDE7-8ED8-CD3D-32693B11CC26}"/>
  </pc:docChgLst>
  <pc:docChgLst>
    <pc:chgData name="Christian Tominski" userId="6eb7925a-4ed8-4478-9b7b-0da07fdcf4bc" providerId="ADAL" clId="{4D2E4CAA-F38E-4F47-8FA5-6B6DCA0EFA63}"/>
    <pc:docChg chg="custSel modMainMaster">
      <pc:chgData name="Christian Tominski" userId="6eb7925a-4ed8-4478-9b7b-0da07fdcf4bc" providerId="ADAL" clId="{4D2E4CAA-F38E-4F47-8FA5-6B6DCA0EFA63}" dt="2022-12-16T13:35:40.275" v="2" actId="1076"/>
      <pc:docMkLst>
        <pc:docMk/>
      </pc:docMkLst>
      <pc:sldMasterChg chg="addSp delSp modSp">
        <pc:chgData name="Christian Tominski" userId="6eb7925a-4ed8-4478-9b7b-0da07fdcf4bc" providerId="ADAL" clId="{4D2E4CAA-F38E-4F47-8FA5-6B6DCA0EFA63}" dt="2022-12-16T13:35:40.275" v="2" actId="1076"/>
        <pc:sldMasterMkLst>
          <pc:docMk/>
          <pc:sldMasterMk cId="1940172702" sldId="2147483648"/>
        </pc:sldMasterMkLst>
        <pc:picChg chg="del">
          <ac:chgData name="Christian Tominski" userId="6eb7925a-4ed8-4478-9b7b-0da07fdcf4bc" providerId="ADAL" clId="{4D2E4CAA-F38E-4F47-8FA5-6B6DCA0EFA63}" dt="2022-12-16T13:35:35.808" v="0" actId="478"/>
          <ac:picMkLst>
            <pc:docMk/>
            <pc:sldMasterMk cId="1940172702" sldId="2147483648"/>
            <ac:picMk id="7" creationId="{AAD955C0-25FE-4824-AC1F-5A79C778B1BA}"/>
          </ac:picMkLst>
        </pc:picChg>
        <pc:picChg chg="add mod">
          <ac:chgData name="Christian Tominski" userId="6eb7925a-4ed8-4478-9b7b-0da07fdcf4bc" providerId="ADAL" clId="{4D2E4CAA-F38E-4F47-8FA5-6B6DCA0EFA63}" dt="2022-12-16T13:35:40.275" v="2" actId="1076"/>
          <ac:picMkLst>
            <pc:docMk/>
            <pc:sldMasterMk cId="1940172702" sldId="2147483648"/>
            <ac:picMk id="9" creationId="{A4DFA8A7-ADFA-4BEF-9FF8-DFBE7C3E53F5}"/>
          </ac:picMkLst>
        </pc:picChg>
      </pc:sldMasterChg>
    </pc:docChg>
  </pc:docChgLst>
  <pc:docChgLst>
    <pc:chgData name="Christian Tominski" userId="6eb7925a-4ed8-4478-9b7b-0da07fdcf4bc" providerId="ADAL" clId="{4E8EB7E1-3DF9-4997-A444-57275E346835}"/>
  </pc:docChgLst>
  <pc:docChgLst>
    <pc:chgData name="Christian Tominski" userId="6eb7925a-4ed8-4478-9b7b-0da07fdcf4bc" providerId="ADAL" clId="{44DB8FC3-4ABA-4D44-9397-5EE2BE532034}"/>
  </pc:docChgLst>
  <pc:docChgLst>
    <pc:chgData name="Christian Tominski" userId="6eb7925a-4ed8-4478-9b7b-0da07fdcf4bc" providerId="ADAL" clId="{B1312AE4-8B91-4949-A6E8-78C86016BA52}"/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4:31:1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1207 112 1148 0 0,'0'0'1135'0'0,"0"0"-236"0"0,0 0 61 0 0,0 0 55 0 0,0 0-279 0 0,-8-3-308 0 0,-21-9-47 0 0,19 4 492 0 0,-29-11 739 0 0,22 2-928 0 0,-42-12 0 0 0,-47 6-1234 0 0,-21 34 201 0 0,-32 43 278 0 0,38-3 136 0 0,-55 14 226 0 0,100-34-93 0 0,-54 10 97 0 0,98 4-846 0 0,15-8 177 0 0,5 15 210 0 0,-3 11 147 0 0,15 85-302 0 0,17-85 242 0 0,22-4 81 0 0,23 8-79 0 0,-50-57 71 0 0,81 36 23 0 0,-45-32-159 0 0,0-2 0 0 0,1-1 0 0 0,1-3 0 0 0,-1-2 0 0 0,1-3 0 0 0,0-1 0 0 0,39-5 140 0 0,-51 3 30 0 0,6-3-25 0 0,0-2 0 0 0,0-2 0 0 0,0-2-1 0 0,-1-2 1 0 0,31-12-5 0 0,28-7 39 0 0,145-58-442 0 0,-239 86 370 0 0,293-119-855 0 0,-242 69 1726 0 0,-59 0 469 0 0,-6 41-1258 0 0,-1 1-1 0 0,0-1 1 0 0,-1 1-1 0 0,0 1 1 0 0,0 0 0 0 0,-1 0-1 0 0,0 0 1 0 0,-1 1-1 0 0,0 1 1 0 0,0 0 0 0 0,-1-1-49 0 0,-63-44 42 0 0,-159-65 582 0 0,194 104-675 0 0,-1 1 0 0 0,0 1-1 0 0,-1 3 1 0 0,0 1-1 0 0,-1 2 1 0 0,1 2-1 0 0,-1 2 1 0 0,-39 4 51 0 0,3 12-266 0 0,-50 36-968 0 0,50 2-2385 0 0,34-15 526 0 0</inkml:trace>
  <inkml:trace contextRef="#ctx0" brushRef="#br0" timeOffset="4193.406">898 962 260 0 0,'0'0'2398'0'0,"0"0"-925"0"0,0 0-773 0 0,0 0-289 0 0,0 0 58 0 0,-13-6-3 0 0,-38-19-131 0 0,-18 10 75 0 0,41 11-324 0 0,0 1 0 0 0,-1 1 0 0 0,1 2 0 0 0,0 1 0 0 0,-1 1 0 0 0,1 1 0 0 0,0 1-1 0 0,0 2 1 0 0,0 1 0 0 0,-13 6-86 0 0,-124 36 30 0 0,94-21-72 0 0,-5 3 247 0 0,-36 20-19 0 0,107-33-386 0 0,-8 23-594 0 0,40 6 1097 0 0,5 12 83 0 0,74 52-289 0 0,-99-105-99 0 0,6 5 2 0 0,1 0-1 0 0,0-1 1 0 0,1 0-1 0 0,0-2 0 0 0,0 1 1 0 0,1-2-1 0 0,7 3 1 0 0,13 1 53 0 0,0-2-1 0 0,1-2 1 0 0,-1-1-1 0 0,2-2 1 0 0,-1-1-1 0 0,5-2-52 0 0,326-19 365 0 0,-47-5-483 0 0,-213 17 166 0 0,-62 7-10 0 0,1-1 0 0 0,-1-3 0 0 0,0-2 1 0 0,0-1-1 0 0,-1-3 0 0 0,0-2 0 0 0,0-2 0 0 0,-1-1 0 0 0,14-9-38 0 0,31-40 378 0 0,-86 61-338 0 0,1-1 0 0 0,-1 0 0 0 0,1 0 1 0 0,-1 0-1 0 0,0-1 0 0 0,-1 1 0 0 0,1-1 0 0 0,0 0 1 0 0,-1 0-1 0 0,0 1 0 0 0,0-2 0 0 0,0 1 1 0 0,0 0-1 0 0,-1 0 0 0 0,0 0 0 0 0,0-1 0 0 0,0 1 1 0 0,0-1-1 0 0,-1 1 0 0 0,1-1 0 0 0,-1-3-40 0 0,-12-51 275 0 0,4 45-310 0 0,-1 0-1 0 0,0 1 1 0 0,-1 1 0 0 0,0-1-1 0 0,-1 1 1 0 0,0 1 0 0 0,-1 0-1 0 0,0 1 1 0 0,-1 0 0 0 0,0 1-1 0 0,0 0 1 0 0,-1 1 0 0 0,-8-3 35 0 0,-4-1-61 0 0,0 1 1 0 0,-1 2 0 0 0,0 0-1 0 0,0 2 1 0 0,-1 1 0 0 0,0 1-1 0 0,0 2 1 0 0,-8 0 60 0 0,-18-4-34 0 0,-193 2-40 0 0,188 7 47 0 0,0 3 0 0 0,0 3 1 0 0,1 2-1 0 0,-16 7 27 0 0,-63 40-311 0 0,24 25-715 0 0,52 5-4407 0 0,46-68 2965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1T14:31:1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2707 103 2936 0 0,'0'0'1196'0'0,"0"0"-598"0"0,0 0-386 0 0,0 0 89 0 0,0 0 287 0 0,0 0 216 0 0,0 0-72 0 0,0 0-266 0 0,-17-8-111 0 0,-113-48 837 0 0,104 47-1144 0 0,-2 1-1 0 0,1 1 1 0 0,0 2 0 0 0,-1 1-1 0 0,0 1 1 0 0,0 1-1 0 0,0 1 1 0 0,-1 2 0 0 0,-16 3-48 0 0,-119 47-118 0 0,4 14 50 0 0,30-6 148 0 0,121-55-111 0 0,0 0 0 0 0,1 0 0 0 0,-1 1-1 0 0,1 0 1 0 0,0 0 0 0 0,0 1 0 0 0,0 0 0 0 0,1 0-1 0 0,0 1 1 0 0,0 0 0 0 0,1 0 0 0 0,-3 4 31 0 0,5 23-345 0 0,-9 26 78 0 0,16 20 274 0 0,24-14 272 0 0,19 9-172 0 0,-29-57-92 0 0,1-1-1 0 0,1-1 1 0 0,0-1-1 0 0,1 0 1 0 0,0-2 0 0 0,2 0-1 0 0,-1-1 1 0 0,1-1-1 0 0,4 0-14 0 0,18 8-8 0 0,1-2-1 0 0,1-1 0 0 0,1-3 1 0 0,0-1-1 0 0,0-3 0 0 0,49 3 9 0 0,162-11-140 0 0,-6-36 296 0 0,-154 21-253 0 0,-2-5 1 0 0,0-3 0 0 0,83-33 96 0 0,-72 18 3 0 0,9-4 48 0 0,33-17-140 0 0,-78 30 127 0 0,-57 20 19 0 0,-12 7-22 0 0,0 0 1 0 0,0 1 0 0 0,-1-1-1 0 0,1 0 1 0 0,0 0 0 0 0,-1 0-1 0 0,1 0 1 0 0,0-1 0 0 0,-1 1-1 0 0,0 0 1 0 0,1-1 0 0 0,-1 1-1 0 0,0 0 1 0 0,0-1 0 0 0,0 0-1 0 0,0 1 1 0 0,0-1 0 0 0,0 0-1 0 0,0 0 1 0 0,0 1-1 0 0,-1-1 1 0 0,1 0 0 0 0,-1 0-1 0 0,1 0 1 0 0,-1 0 0 0 0,0 0-1 0 0,0 0 1 0 0,0 1 0 0 0,0-1-1 0 0,0 0 1 0 0,0 0 0 0 0,-1-2-36 0 0,-13-54 90 0 0,-89-65-212 0 0,-59 16 973 0 0,30 49-918 0 0,61 38-61 0 0,0 3-1 0 0,0 3 1 0 0,-2 3 0 0 0,1 3-1 0 0,-53 2 129 0 0,-111 6-86 0 0,199 3-144 0 0,0 2 0 0 0,1 1 0 0 0,-1 2 0 0 0,1 2 0 0 0,1 1 1 0 0,-34 15 229 0 0,30-12-415 0 0,-91 49-2058 0 0,84-33 407 0 0</inkml:trace>
  <inkml:trace contextRef="#ctx0" brushRef="#br0" timeOffset="4123.25">2634 947 1564 0 0,'0'0'1979'0'0,"0"0"-897"0"0,0 0-544 0 0,0 0 104 0 0,0 0 203 0 0,0 0 30 0 0,0 0-94 0 0,0 0-138 0 0,-13-7-233 0 0,-38-21-158 0 0,-32 5 353 0 0,-155 17-500 0 0,180 10-108 0 0,1 2 1 0 0,0 3-1 0 0,-38 12 3 0 0,11-3-18 0 0,-109 42-54 0 0,107-3-287 0 0,71-33 108 0 0,0 16-196 0 0,15 78 640 0 0,2-108-174 0 0,1-1 0 0 0,-1 0 0 0 0,2 0 0 0 0,-1 0 0 0 0,1 0 0 0 0,1 0 0 0 0,-1-1 0 0 0,1 1 0 0 0,1-1 0 0 0,0-1 0 0 0,0 1 0 0 0,0-1 0 0 0,1 0 0 0 0,0 0 0 0 0,0-1 0 0 0,5 3-19 0 0,30 22 2 0 0,-24-17 5 0 0,0-1 0 0 0,0-1 1 0 0,1 0-1 0 0,1-2 1 0 0,0 0-1 0 0,18 6-7 0 0,29 5 68 0 0,0-4 1 0 0,1-2-1 0 0,1-3 0 0 0,21-2-68 0 0,37-9 217 0 0,59-18-16 0 0,197-77-101 0 0,-160 52-297 0 0,-105 18 233 0 0,-3-16-164 0 0,-113 39 124 0 0,1-1 0 0 0,-1 0-1 0 0,1 0 1 0 0,-1 0-1 0 0,0-1 1 0 0,0 1 0 0 0,0-1-1 0 0,-1 1 1 0 0,1-1-1 0 0,0 1 1 0 0,-1-1 0 0 0,0 0-1 0 0,1 0 1 0 0,-1 0-1 0 0,0 0 1 0 0,-1 0 0 0 0,1 0-1 0 0,0 0 1 0 0,-1 0-1 0 0,0 0 1 0 0,0 0 0 0 0,0 0-1 0 0,0 0 1 0 0,0 0-1 0 0,0 0 1 0 0,-1 0 0 0 0,0-1 4 0 0,-26-54-588 0 0,19 43 563 0 0,-1 0 0 0 0,-1 2 0 0 0,0-1 1 0 0,-1 1-1 0 0,0 0 0 0 0,-1 1 0 0 0,0 1 0 0 0,-1 0 0 0 0,0 0 0 0 0,-1 2 0 0 0,0-1 0 0 0,-1 2 0 0 0,0 0 0 0 0,-11-4 25 0 0,-77-24 255 0 0,78 28-145 0 0,0 1 0 0 0,0 1 0 0 0,0 2 0 0 0,-1 0 1 0 0,0 2-1 0 0,-3 1-110 0 0,-26-4 91 0 0,-153-11 79 0 0,-54 11-976 0 0,183 34-3414 0 0,40-12 1465 0 0</inkml:trace>
  <inkml:trace contextRef="#ctx0" brushRef="#br0" timeOffset="11792.787">2810 1779 640 0 0,'0'0'1489'0'0,"0"0"-402"0"0,0 0-355 0 0,0 0-215 0 0,0 0 30 0 0,-37-7 51 0 0,-117-21 82 0 0,22 0 1013 0 0,-18-20-330 0 0,131 41-1355 0 0,0 1 0 0 0,-1 0 0 0 0,0 2 0 0 0,0 0 0 0 0,0 2 0 0 0,0 0 0 0 0,-1 1 0 0 0,1 1 0 0 0,0 0 0 0 0,-1 2-8 0 0,-21-1-161 0 0,24-1 120 0 0,1 0 1 0 0,-1 2 0 0 0,1 0-1 0 0,0 1 1 0 0,-1 1 0 0 0,2 0-1 0 0,-1 1 1 0 0,-7 4 40 0 0,-3 2-53 0 0,0-2 26 0 0,1 2-1 0 0,1 0 0 0 0,0 2 1 0 0,1 1-1 0 0,0 1 0 0 0,-6 6 28 0 0,-42 31-58 0 0,49-23-62 0 0,18-24 77 0 0,0 0 0 0 0,1 1 1 0 0,-1-1-1 0 0,1 1 0 0 0,0 0 0 0 0,1 0 0 0 0,-1 0 0 0 0,1 0 1 0 0,0 1-1 0 0,1-1 0 0 0,-1 1 0 0 0,2 0 0 0 0,-1 0 0 0 0,0 3 43 0 0,-6 23-202 0 0,4 16-13 0 0,45 34-311 0 0,-29-69 524 0 0,0 0 0 0 0,1-2 1 0 0,1 1-1 0 0,0-2 0 0 0,0 0 0 0 0,1 0 0 0 0,1-1 0 0 0,-1-1 1 0 0,2-1-1 0 0,-1 0 0 0 0,1-2 0 0 0,0 1 0 0 0,1-2 0 0 0,-1 0 1 0 0,18 2 1 0 0,31 3 44 0 0,-1-2 0 0 0,1-3 0 0 0,51-4-44 0 0,305-13 218 0 0,-169 2-741 0 0,320 9-796 0 0,-541-2 1250 0 0,-1 0 1 0 0,0-2 0 0 0,0-2 0 0 0,-1-1-1 0 0,19-7 69 0 0,-32 10 12 0 0,69-37 232 0 0,-82 39-163 0 0,-1 0 0 0 0,1 0 1 0 0,0 0-1 0 0,-1-1 1 0 0,0 1-1 0 0,0-1 0 0 0,0 0 1 0 0,0 1-1 0 0,0-2 0 0 0,-1 1 1 0 0,0 0-1 0 0,0 0 1 0 0,0-1-1 0 0,0 1 0 0 0,-1-1 1 0 0,0 1-1 0 0,0-1-81 0 0,-3-2 76 0 0,-1 0 0 0 0,0 1 0 0 0,0 0 0 0 0,0 0 0 0 0,-1 0 0 0 0,0 0 0 0 0,0 1 0 0 0,-1-1 1 0 0,0 1-1 0 0,1 0 0 0 0,-2 0 0 0 0,1 1 0 0 0,0 0 0 0 0,-1 0 0 0 0,0 0 0 0 0,0 0 0 0 0,0 1 0 0 0,-1 0 0 0 0,1 0 0 0 0,-1 1 0 0 0,1 0 0 0 0,-5-1-76 0 0,-37-11 74 0 0,-1 2-1 0 0,0 2 1 0 0,-1 2-1 0 0,0 2 0 0 0,0 3 1 0 0,-20 2-74 0 0,-3-3-29 0 0,-62-8 165 0 0,-132-53 105 0 0,233 55-549 0 0,-1 2 0 0 0,0 1 1 0 0,0 2-1 0 0,-1 1 0 0 0,1 1 0 0 0,-1 3 1 0 0,0 0-1 0 0,1 3 0 0 0,0 1 0 0 0,-1 1 1 0 0,-25 9 307 0 0,-20 22-2620 0 0,40-14 695 0 0</inkml:trace>
  <inkml:trace contextRef="#ctx0" brushRef="#br0" timeOffset="13958.835">1280 2471 940 0 0,'0'0'2377'0'0,"0"0"-1085"0"0,0 0-729 0 0,0 0-284 0 0,0 0 27 0 0,0 0 252 0 0,0 0 63 0 0,0 0-122 0 0,-31-10-170 0 0,-102-30-90 0 0,16 21 383 0 0,-72 18-363 0 0,150 3-219 0 0,0 3-1 0 0,0 1 1 0 0,0 2-1 0 0,-18 7-39 0 0,-7 1 85 0 0,-159 55 481 0 0,199-60-640 0 0,0 2 0 0 0,1 0-1 0 0,1 2 1 0 0,1 1 0 0 0,-18 16 74 0 0,18-15-60 0 0,-28 46-204 0 0,9-21 58 0 0,23 5 88 0 0,-10 24-102 0 0,25 45-263 0 0,1-106 421 0 0,2 0 0 0 0,-1-1 0 0 0,1 1 0 0 0,1 0 0 0 0,-1 0 0 0 0,2 0 0 0 0,-1-1 0 0 0,2 1 0 0 0,-1-1 0 0 0,1 0 0 0 0,0 0 0 0 0,1 0 62 0 0,101 91-91 0 0,-83-81 90 0 0,1-2 0 0 0,1-1-1 0 0,1-2 1 0 0,0 0 0 0 0,1-1 0 0 0,8 1 1 0 0,-1 2-7 0 0,13 1 28 0 0,0-1 0 0 0,1-3 0 0 0,0-1 0 0 0,1-3 0 0 0,0-2 0 0 0,0-2 0 0 0,1-2 0 0 0,44-3-21 0 0,-16-1-12 0 0,0-2 0 0 0,0-4 0 0 0,0-4-1 0 0,-1-3 1 0 0,9-5 12 0 0,191-66 200 0 0,351-103 801 0 0,-388 111-653 0 0,-83 20-159 0 0,-154 53-157 0 0,-1 1 1 0 0,0 0-1 0 0,0 0 0 0 0,0-1 0 0 0,0 1 0 0 0,0-1 0 0 0,-1 0 1 0 0,0 1-1 0 0,1-1 0 0 0,-1 0 0 0 0,-1 0 0 0 0,1 0 0 0 0,0 0 0 0 0,-1 0 1 0 0,0 0-1 0 0,0 0 0 0 0,0 0 0 0 0,-1 0 0 0 0,1 1 0 0 0,-1-1 0 0 0,0 0 1 0 0,0 0-1 0 0,0 0 0 0 0,-1 0 0 0 0,1 1 0 0 0,-1-1 0 0 0,0 1 1 0 0,0-1-1 0 0,0 1 0 0 0,0 0 0 0 0,-2-2-32 0 0,-79-54-381 0 0,-81-40 229 0 0,104 70 270 0 0,-1 3 0 0 0,-1 2-1 0 0,-1 3 1 0 0,-26-4-118 0 0,14 4 201 0 0,-217-37 76 0 0,225 45-344 0 0,-2 2-1 0 0,1 4 1 0 0,-1 3 0 0 0,-43 3 67 0 0,95 1-137 0 0,0 1 1 0 0,0 1 0 0 0,0 1 0 0 0,0 0 0 0 0,0 2 0 0 0,0-1-1 0 0,1 2 1 0 0,0 0 0 0 0,0 1 0 0 0,-4 3 136 0 0,-89 67-4512 0 0,67-43 431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F857-894E-4C1A-916E-3BBF3461472F}" type="datetimeFigureOut">
              <a:rPr lang="aa-ET" smtClean="0"/>
              <a:t>12/19/2022</a:t>
            </a:fld>
            <a:endParaRPr lang="aa-E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1A4A3-1D19-4712-B27D-4710557593F6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5022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076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Static, non-temporal data: player statistics in sports data, Iris data set</a:t>
            </a:r>
          </a:p>
          <a:p>
            <a:pPr marL="0" indent="0">
              <a:buFontTx/>
              <a:buNone/>
            </a:pPr>
            <a:r>
              <a:rPr lang="en-US" dirty="0"/>
              <a:t>Dynamic, non-temporal data: live sensor data</a:t>
            </a:r>
          </a:p>
          <a:p>
            <a:pPr marL="0" indent="0">
              <a:buFontTx/>
              <a:buNone/>
            </a:pPr>
            <a:r>
              <a:rPr lang="en-US" dirty="0"/>
              <a:t>Static, temporal data: financial data, health data</a:t>
            </a:r>
          </a:p>
          <a:p>
            <a:pPr marL="0" indent="0">
              <a:buFontTx/>
              <a:buNone/>
            </a:pPr>
            <a:r>
              <a:rPr lang="en-US" dirty="0"/>
              <a:t>Dynamic, temporal data: streaming data, news, tweets, sensor data with history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5684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7220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3616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64754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26996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14775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2975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72312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Static: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for overview of time and general comparison, but requires much display space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Dynamic: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for communicating dynamics, but less suited for overview and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Both: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Usually </a:t>
            </a:r>
            <a:r>
              <a:rPr lang="en-US" dirty="0" err="1"/>
              <a:t>overview+detail</a:t>
            </a:r>
            <a:r>
              <a:rPr lang="en-US" dirty="0"/>
              <a:t> or </a:t>
            </a:r>
            <a:r>
              <a:rPr lang="en-US" dirty="0" err="1"/>
              <a:t>focus+context</a:t>
            </a:r>
            <a:r>
              <a:rPr lang="en-US" dirty="0"/>
              <a:t> required to see both big picture and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36409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Static: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for overview of time and general comparison, but requires much display space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Dynamic: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for communicating dynamics, but less suited for overview and comparison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Both: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Usually </a:t>
            </a:r>
            <a:r>
              <a:rPr lang="en-US" dirty="0" err="1"/>
              <a:t>overview+detail</a:t>
            </a:r>
            <a:r>
              <a:rPr lang="en-US" dirty="0"/>
              <a:t> or </a:t>
            </a:r>
            <a:r>
              <a:rPr lang="en-US" dirty="0" err="1"/>
              <a:t>focus+context</a:t>
            </a:r>
            <a:r>
              <a:rPr lang="en-US" dirty="0"/>
              <a:t> required to see both big picture and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7139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87264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30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8458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9504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PCP are only of limited use</a:t>
            </a:r>
          </a:p>
          <a:p>
            <a:pPr marL="0" indent="0">
              <a:buFontTx/>
              <a:buNone/>
            </a:pPr>
            <a:r>
              <a:rPr lang="en-US" dirty="0"/>
              <a:t>Difficult to connect all time-dependent attributes to the time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69525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84873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50022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6827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29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02588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27490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4122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87786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7731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162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36646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319683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6941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297893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894174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39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09799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97699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9596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930978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599841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14479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854851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403926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6153027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630195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096156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49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45060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50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47880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5672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7615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9464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3766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Static, non-temporal data: player statistics in sports data</a:t>
            </a:r>
          </a:p>
          <a:p>
            <a:pPr marL="0" indent="0">
              <a:buFontTx/>
              <a:buNone/>
            </a:pPr>
            <a:r>
              <a:rPr lang="en-US" dirty="0"/>
              <a:t>Dynamic, non-temporal data: live sensor data</a:t>
            </a:r>
          </a:p>
          <a:p>
            <a:pPr marL="0" indent="0">
              <a:buFontTx/>
              <a:buNone/>
            </a:pPr>
            <a:r>
              <a:rPr lang="en-US" dirty="0"/>
              <a:t>Static, temporal data: financial data, health data</a:t>
            </a:r>
          </a:p>
          <a:p>
            <a:pPr marL="0" indent="0">
              <a:buFontTx/>
              <a:buNone/>
            </a:pPr>
            <a:r>
              <a:rPr lang="en-US" dirty="0"/>
              <a:t>Dynamic, temporal data: streaming data, news, tweets, sensor data with history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1A4A3-1D19-4712-B27D-4710557593F6}" type="slidenum">
              <a:rPr lang="aa-ET" smtClean="0"/>
              <a:t>11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1101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F8C8-6E22-430A-966C-9DA6E0AA9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68F4C-C5A7-47F9-91F8-E82593A00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9707-4F24-46CC-9BE5-AE6AA05E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0FE-F4DC-41C8-A60E-71FA0C4F3F91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323DC-F2E6-4246-905B-DF3DFCA0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81B5E-1414-4B29-97D8-09B6043F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858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913-FC9A-4BA5-8DAB-931CE913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2A994-0968-4EEC-A4C2-82A29D9A6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AEA9-0A69-4FEE-A59C-78D20A8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90FA-2354-43B1-915A-B61BC419482D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8CAD-B624-49D9-94A7-C03D954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9598-694D-4452-92FB-6BF11FBD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9347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36B9B-4E08-4881-BB05-CDF529715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27CDB-AB41-4690-B76E-ADAB129A9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64B5-5020-41C7-99F4-6B572A83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3064-2E58-4B83-B0F6-650AB87B7F11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5669-CADA-4B86-ACE7-299AE008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D6C3-725A-49D4-8720-0757527B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723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1B37-866A-4BA7-B8E3-0E6436A5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21FC-528F-4CB4-83A2-C73198C3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E55B-3A1B-4F48-B157-5272C013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64D0-49E4-43BB-911C-DDEAA07B20F7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19D8-4EA8-45A4-867F-F5AEFD99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5B661-BDE4-42F5-91F7-773B0EAA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8201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E8D2-4C6D-45CE-ABEA-F61C6A7C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E5DA1-3E02-4F87-82EC-511FEDA6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D2EB-89DF-43E3-8B6C-C3179797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4D98-9045-49D5-A55D-27D851787AFC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DFA1-B713-426E-9F38-D82A1746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F8ED-C838-4DC3-9844-14CF3E58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8447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1C3B-60F0-4BC2-9CC9-DB035449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A885-45CF-43B0-B885-D3A406C14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AFDFC-F972-4331-97EA-B615C260F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91D0F-CB8F-4ADF-A4E7-C89E00A1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9AA-74A8-45A0-AE77-9270BECB439E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073B-BE97-473A-82D8-A2297990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1415-7467-4B29-A611-B9CC392B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312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CB8F-0C14-4306-A510-B44D5E43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2EA8-5A6B-4476-B285-0CE22227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AFF95-6A4C-4D5A-999A-478651EDD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A9172-1B6E-4210-AD9E-551C8E16C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98DC7-4BFA-479B-9509-DEE616BB6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E403B-E8DB-4B9C-8036-11209E29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1AB9-9723-4278-BE68-EB71A48808E9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960A5-6433-4A56-B5A7-F8CD5E1F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33D48-5EA3-41FD-A064-5824BB06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883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2C91-C313-41AB-A63F-D4928958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ACF39-02EF-41E5-A9FB-AC7BB4A4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5DC4-CE6B-487E-8099-2A7E774FCDFE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00923-24FC-4E4F-B9EA-58594478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526F8-34D0-4E2D-BF95-EC1B16EF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9462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C602F-DD45-4B76-929A-F2C52E49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B9E7-8648-4E02-A089-DB51102A5BAD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06AA6-968F-4EEE-9473-2D5DD486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F9082-39BF-4B85-A836-EAA6995B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9331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83C2-BDB0-4AAF-A8D9-D45360FC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D0E42-A850-4435-996F-2BA65C6D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9A90B-A3DA-4C2C-B04F-434BEFC48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237FC-7394-49C2-9D23-CAE64726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8400-0F00-4D56-8A4C-08FCE8DECD88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C3794-F599-4E0E-84BB-3691307D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9EBF0-33E3-4963-9246-4EF6AEBB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766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347A-685E-4B24-81F7-77132591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057ED-8B74-4DFD-BC28-EE0095C0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5709-2E3B-4329-84BD-3F2C7218C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A4144-13BE-4548-B7C9-FB0896E8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B366-6491-467C-A0D8-532976A83D67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D8F5C-2D83-45DB-B357-EB90A378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3E464-1BA4-4B61-8975-3D90ED6E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2158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6D0A9-7B3F-4E50-9619-83FFE4B1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EC8F0-E6B4-49F6-A724-FAA78F4A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4863-EBF6-4973-8CE5-470709D7D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BDFD-5B00-405E-91E0-08317C4F64B8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9FC9-8FC9-45C0-BF73-E855715CF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858C-9435-48FE-B544-5A758689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BB75-8474-4E4F-9359-D617846A1479}" type="slidenum">
              <a:rPr lang="aa-ET" smtClean="0"/>
              <a:t>‹#›</a:t>
            </a:fld>
            <a:endParaRPr lang="aa-ET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2CA3A21-040B-4875-A792-9E5D9E5CFF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78622" y="6348586"/>
            <a:ext cx="746937" cy="3734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4DFA8A7-ADFA-4BEF-9FF8-DFBE7C3E53F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97843" y="6358205"/>
            <a:ext cx="1280779" cy="3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imVzgtD6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Relationship Id="rId27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michaelbach.de/ot/sze-sineIllusion/index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ideaslab.wang/sinestream-improving-the-readability-of-streamgraphs-by-minimizing-sine-illusion-effect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lab.wang/sinestream-improving-the-readability-of-streamgraphs-by-minimizing-sine-illusion-effect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calculator/cezqlgdrlw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vcg.informatik.uni-rostock.de/~ct/software/EnhancedSpiral.js/index.html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9/INFVIS.1999.801851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9/INFVIS.1999.801851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1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8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browser.timeviz.ne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VCG.2020.3030404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owser.timeviz.net/" TargetMode="External"/><Relationship Id="rId5" Type="http://schemas.openxmlformats.org/officeDocument/2006/relationships/hyperlink" Target="https://doi.org/10.1109/INFVIS.1999.801851" TargetMode="External"/><Relationship Id="rId4" Type="http://schemas.openxmlformats.org/officeDocument/2006/relationships/hyperlink" Target="https://wikipuls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meviz.net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BCAF-DE3C-45FB-B5EF-C5BE2BE22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Visual</a:t>
            </a:r>
            <a:br>
              <a:rPr lang="en-US" dirty="0"/>
            </a:br>
            <a:r>
              <a:rPr lang="en-US" dirty="0"/>
              <a:t>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AB694-2A15-494B-96DA-DEFFF76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06 – Visualization of temporal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9B624-7F83-401F-B4D3-09C94640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3E852-3C7B-468A-B1C8-F609F6BC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348723-D7BA-4D59-8FFD-B808EBF3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470D-6DAE-47DF-81A5-18815ADB7FA3}" type="datetime1">
              <a:rPr lang="en-US" smtClean="0"/>
              <a:t>12/19/2022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time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284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C2C0-DF8C-4F51-A386-559C83304378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10</a:t>
            </a:fld>
            <a:endParaRPr lang="aa-ET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34A76CE-6A22-43C9-ADDE-82D294927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2192042"/>
            <a:ext cx="9665148" cy="29406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D6EB21-D8FA-44AD-9517-3C5983853266}"/>
              </a:ext>
            </a:extLst>
          </p:cNvPr>
          <p:cNvSpPr txBox="1"/>
          <p:nvPr/>
        </p:nvSpPr>
        <p:spPr>
          <a:xfrm rot="556242">
            <a:off x="9346891" y="1662697"/>
            <a:ext cx="2312914" cy="879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ym typeface="Wingdings" panose="05000000000000000000" pitchFamily="2" charset="2"/>
              </a:rPr>
              <a:t>Don’t forget about the </a:t>
            </a:r>
            <a:r>
              <a:rPr lang="en-US" sz="1400" b="1" dirty="0">
                <a:sym typeface="Wingdings" panose="05000000000000000000" pitchFamily="2" charset="2"/>
              </a:rPr>
              <a:t>time scale</a:t>
            </a:r>
            <a:r>
              <a:rPr lang="en-US" sz="1400" dirty="0">
                <a:sym typeface="Wingdings" panose="05000000000000000000" pitchFamily="2" charset="2"/>
              </a:rPr>
              <a:t>, which can be </a:t>
            </a:r>
            <a:r>
              <a:rPr lang="en-US" sz="1400" b="1" dirty="0">
                <a:sym typeface="Wingdings" panose="05000000000000000000" pitchFamily="2" charset="2"/>
              </a:rPr>
              <a:t>ordinal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b="1" dirty="0">
                <a:sym typeface="Wingdings" panose="05000000000000000000" pitchFamily="2" charset="2"/>
              </a:rPr>
              <a:t>discrete</a:t>
            </a:r>
            <a:r>
              <a:rPr lang="en-US" sz="1400" dirty="0">
                <a:sym typeface="Wingdings" panose="05000000000000000000" pitchFamily="2" charset="2"/>
              </a:rPr>
              <a:t>, or </a:t>
            </a:r>
            <a:r>
              <a:rPr lang="en-US" sz="1400" b="1" dirty="0">
                <a:sym typeface="Wingdings" panose="05000000000000000000" pitchFamily="2" charset="2"/>
              </a:rPr>
              <a:t>continuous</a:t>
            </a:r>
            <a:r>
              <a:rPr lang="en-US" sz="1400" dirty="0">
                <a:sym typeface="Wingdings" panose="05000000000000000000" pitchFamily="2" charset="2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4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temporal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188670" cy="4351338"/>
          </a:xfrm>
        </p:spPr>
        <p:txBody>
          <a:bodyPr>
            <a:noAutofit/>
          </a:bodyPr>
          <a:lstStyle/>
          <a:p>
            <a:r>
              <a:rPr lang="en-US" dirty="0"/>
              <a:t>We now know about the characteristics of time</a:t>
            </a:r>
          </a:p>
          <a:p>
            <a:r>
              <a:rPr lang="en-US" dirty="0">
                <a:sym typeface="Wingdings" panose="05000000000000000000" pitchFamily="2" charset="2"/>
              </a:rPr>
              <a:t>Next: How can data attributes A be related to time 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5D5C-DB08-49F7-B3A0-605DF316663F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7111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temporal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1401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Are the data related to time?</a:t>
            </a:r>
          </a:p>
          <a:p>
            <a:pPr lvl="1"/>
            <a:r>
              <a:rPr lang="en-US" dirty="0"/>
              <a:t>Non-temporal vs. temporal data</a:t>
            </a:r>
          </a:p>
          <a:p>
            <a:pPr lvl="2"/>
            <a:r>
              <a:rPr lang="en-US" dirty="0"/>
              <a:t>Are the data in some way related</a:t>
            </a:r>
            <a:br>
              <a:rPr lang="en-US" dirty="0"/>
            </a:br>
            <a:r>
              <a:rPr lang="en-US" dirty="0"/>
              <a:t>to time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Temporal data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Otherwise  </a:t>
            </a:r>
            <a:r>
              <a:rPr lang="en-US" b="1" dirty="0">
                <a:sym typeface="Wingdings" panose="05000000000000000000" pitchFamily="2" charset="2"/>
              </a:rPr>
              <a:t>Non-temporal data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Are there different versions of the data?</a:t>
            </a:r>
          </a:p>
          <a:p>
            <a:pPr lvl="1"/>
            <a:r>
              <a:rPr lang="en-US" dirty="0"/>
              <a:t>Static vs. dynamic data</a:t>
            </a:r>
          </a:p>
          <a:p>
            <a:pPr lvl="2"/>
            <a:r>
              <a:rPr lang="en-US" dirty="0"/>
              <a:t>Does the dataset itself change</a:t>
            </a:r>
            <a:br>
              <a:rPr lang="en-US" dirty="0"/>
            </a:br>
            <a:r>
              <a:rPr lang="en-US" dirty="0"/>
              <a:t>over time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Dynamic data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Otherwise  </a:t>
            </a:r>
            <a:r>
              <a:rPr lang="en-US" b="1" dirty="0">
                <a:sym typeface="Wingdings" panose="05000000000000000000" pitchFamily="2" charset="2"/>
              </a:rPr>
              <a:t>Static data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are example data for each category?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F70C-AE91-498F-A058-A663C8928795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12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9E86EB-20E4-4EA5-9EA5-7FA8BF1E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2154" y="1634206"/>
            <a:ext cx="8210349" cy="42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Analytical questions for temporal data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Various questions can be asked </a:t>
            </a:r>
            <a:r>
              <a:rPr lang="en-US" sz="2000" dirty="0"/>
              <a:t>(see </a:t>
            </a:r>
            <a:r>
              <a:rPr lang="en-US" sz="2000" dirty="0" err="1"/>
              <a:t>MacEachren</a:t>
            </a:r>
            <a:r>
              <a:rPr lang="en-US" sz="2000" dirty="0"/>
              <a:t>, 1995 “How Maps Work”)</a:t>
            </a:r>
            <a:endParaRPr lang="en-US" dirty="0"/>
          </a:p>
          <a:p>
            <a:pPr lvl="1"/>
            <a:r>
              <a:rPr lang="en-US" dirty="0"/>
              <a:t>Existence of data element</a:t>
            </a:r>
          </a:p>
          <a:p>
            <a:pPr lvl="1"/>
            <a:r>
              <a:rPr lang="en-US" dirty="0"/>
              <a:t>Temporal location</a:t>
            </a:r>
          </a:p>
          <a:p>
            <a:pPr lvl="1"/>
            <a:r>
              <a:rPr lang="en-US" dirty="0"/>
              <a:t>Time interval</a:t>
            </a:r>
          </a:p>
          <a:p>
            <a:pPr lvl="1"/>
            <a:r>
              <a:rPr lang="en-US" dirty="0"/>
              <a:t>Temporal pattern</a:t>
            </a:r>
          </a:p>
          <a:p>
            <a:pPr lvl="1"/>
            <a:r>
              <a:rPr lang="en-US" dirty="0"/>
              <a:t>Rate of change</a:t>
            </a:r>
          </a:p>
          <a:p>
            <a:pPr lvl="1"/>
            <a:r>
              <a:rPr lang="en-US" dirty="0"/>
              <a:t>Sequence</a:t>
            </a:r>
          </a:p>
          <a:p>
            <a:pPr lvl="1"/>
            <a:r>
              <a:rPr lang="en-US" dirty="0"/>
              <a:t>Synchronization</a:t>
            </a:r>
          </a:p>
          <a:p>
            <a:r>
              <a:rPr lang="en-US" dirty="0"/>
              <a:t>As we know from the discussion of visualization tasks from Lecture 2, different tasks require different visualization designs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4DA7-3B58-4A2A-94B3-8BC9FB791F5E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13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0047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questions for temporal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9371" cy="4351338"/>
          </a:xfrm>
        </p:spPr>
        <p:txBody>
          <a:bodyPr>
            <a:normAutofit/>
          </a:bodyPr>
          <a:lstStyle/>
          <a:p>
            <a:r>
              <a:rPr lang="en-US" b="1" dirty="0"/>
              <a:t>Existence of data element:</a:t>
            </a:r>
            <a:r>
              <a:rPr lang="en-US" dirty="0"/>
              <a:t> Does a data element exist at a specific time?</a:t>
            </a:r>
          </a:p>
          <a:p>
            <a:pPr lvl="1"/>
            <a:r>
              <a:rPr lang="en-US" dirty="0"/>
              <a:t>Given: Time point or time interval</a:t>
            </a:r>
          </a:p>
          <a:p>
            <a:pPr lvl="1"/>
            <a:r>
              <a:rPr lang="en-US" dirty="0"/>
              <a:t>Find: Data element at that time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“Was a stock price available on June 1, 2020?”</a:t>
            </a:r>
          </a:p>
          <a:p>
            <a:r>
              <a:rPr lang="en-US" b="1" dirty="0"/>
              <a:t>Temporal location:</a:t>
            </a:r>
            <a:r>
              <a:rPr lang="en-US" dirty="0"/>
              <a:t> When does a data element exist in time?</a:t>
            </a:r>
          </a:p>
          <a:p>
            <a:pPr lvl="1"/>
            <a:r>
              <a:rPr lang="en-US" dirty="0"/>
              <a:t>Given: Data element</a:t>
            </a:r>
          </a:p>
          <a:p>
            <a:pPr lvl="1"/>
            <a:r>
              <a:rPr lang="en-US" dirty="0"/>
              <a:t>Find: Time point or time interval with data element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“When did the stock price exceed 100€?”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3868-2215-4B34-8FE2-10385F730F16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9130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questions for temporal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3116" cy="4351338"/>
          </a:xfrm>
        </p:spPr>
        <p:txBody>
          <a:bodyPr>
            <a:noAutofit/>
          </a:bodyPr>
          <a:lstStyle/>
          <a:p>
            <a:r>
              <a:rPr lang="en-US" b="1" dirty="0"/>
              <a:t>Time interval:</a:t>
            </a:r>
            <a:r>
              <a:rPr lang="en-US" dirty="0"/>
              <a:t> How long is the time span from begin to end of the data element?</a:t>
            </a:r>
          </a:p>
          <a:p>
            <a:pPr lvl="1"/>
            <a:r>
              <a:rPr lang="en-US" dirty="0"/>
              <a:t>Given: Data element</a:t>
            </a:r>
          </a:p>
          <a:p>
            <a:pPr lvl="1"/>
            <a:r>
              <a:rPr lang="en-US" dirty="0"/>
              <a:t>Find: Duration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“For how long has the stock price been above 100€ ?”</a:t>
            </a:r>
          </a:p>
          <a:p>
            <a:r>
              <a:rPr lang="en-US" b="1" dirty="0"/>
              <a:t>Temporal pattern:</a:t>
            </a:r>
            <a:r>
              <a:rPr lang="en-US" dirty="0"/>
              <a:t> How often does a data element occur?</a:t>
            </a:r>
          </a:p>
          <a:p>
            <a:pPr lvl="1"/>
            <a:r>
              <a:rPr lang="en-US" dirty="0"/>
              <a:t>Given: Interval in time</a:t>
            </a:r>
          </a:p>
          <a:p>
            <a:pPr lvl="1"/>
            <a:r>
              <a:rPr lang="en-US" dirty="0"/>
              <a:t>Find: Frequency and patterns of data elements within a certain portion of time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“How many ad-hoc news were published by the company this year?”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FEE3-368D-48FF-A221-6B8F8E5B1224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15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83951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Analytical questions for temporal data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Rate of change:</a:t>
            </a:r>
            <a:r>
              <a:rPr lang="en-US" dirty="0"/>
              <a:t> How fast is a data element changing or how much difference is there from data element to data element over time?</a:t>
            </a:r>
          </a:p>
          <a:p>
            <a:pPr lvl="1"/>
            <a:r>
              <a:rPr lang="en-US" dirty="0"/>
              <a:t>Given: Data element</a:t>
            </a:r>
          </a:p>
          <a:p>
            <a:pPr lvl="1"/>
            <a:r>
              <a:rPr lang="en-US" dirty="0"/>
              <a:t>Find: Magnitude of change over time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“How did the stock price vary in the last year?”</a:t>
            </a:r>
          </a:p>
          <a:p>
            <a:r>
              <a:rPr lang="en-US" b="1" dirty="0"/>
              <a:t>Sequence:</a:t>
            </a:r>
            <a:r>
              <a:rPr lang="en-US" dirty="0"/>
              <a:t> In what order do data elements occur?</a:t>
            </a:r>
          </a:p>
          <a:p>
            <a:pPr lvl="1"/>
            <a:r>
              <a:rPr lang="en-US" dirty="0"/>
              <a:t>Given: Data elements</a:t>
            </a:r>
          </a:p>
          <a:p>
            <a:pPr lvl="1"/>
            <a:r>
              <a:rPr lang="en-US" dirty="0"/>
              <a:t>Find: Temporal order of data elements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“Did the decline start before or after the ad-hoc news publication?”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2833-6E53-4038-B287-735D759A35C1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0120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Analytical questions for temporal data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Synchronization:</a:t>
            </a:r>
            <a:r>
              <a:rPr lang="en-US" dirty="0"/>
              <a:t> Do data elements exist together?</a:t>
            </a:r>
          </a:p>
          <a:p>
            <a:pPr lvl="1"/>
            <a:r>
              <a:rPr lang="en-US" dirty="0"/>
              <a:t>Given: Data elements</a:t>
            </a:r>
          </a:p>
          <a:p>
            <a:pPr lvl="1"/>
            <a:r>
              <a:rPr lang="en-US" dirty="0"/>
              <a:t>Find: Occurrence of data elements at the same point or interval in time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“Is our decline coincident with the rise of another company?”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A319-F52A-44D4-99F6-B61EE15916D0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1700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visualization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now know the relevant properties and characteristics of time and temporal data, and the associated analytical questions</a:t>
            </a:r>
          </a:p>
          <a:p>
            <a:r>
              <a:rPr lang="en-US" dirty="0"/>
              <a:t>Next, we look at visualization strategies and concrete approaches that take these characteristics into account</a:t>
            </a:r>
          </a:p>
          <a:p>
            <a:r>
              <a:rPr lang="en-US" dirty="0">
                <a:sym typeface="Wingdings" panose="05000000000000000000" pitchFamily="2" charset="2"/>
              </a:rPr>
              <a:t>Our focus will be on </a:t>
            </a:r>
            <a:r>
              <a:rPr lang="en-US" b="1" dirty="0">
                <a:sym typeface="Wingdings" panose="05000000000000000000" pitchFamily="2" charset="2"/>
              </a:rPr>
              <a:t>static temporal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Representing instants and intervals</a:t>
            </a:r>
          </a:p>
          <a:p>
            <a:pPr lvl="1"/>
            <a:r>
              <a:rPr lang="en-US" dirty="0"/>
              <a:t>Linear and cyclic visualization</a:t>
            </a:r>
          </a:p>
          <a:p>
            <a:pPr lvl="1"/>
            <a:r>
              <a:rPr lang="en-US" dirty="0"/>
              <a:t>Considering granularity</a:t>
            </a:r>
          </a:p>
          <a:p>
            <a:pPr lvl="1"/>
            <a:r>
              <a:rPr lang="en-US" dirty="0"/>
              <a:t>Visualizing time with branching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1B4-D97B-423D-BDC1-EA38CEEC805D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18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61066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visualization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Basically, all options and guidelines of visual encoding apply</a:t>
            </a:r>
          </a:p>
          <a:p>
            <a:endParaRPr lang="en-US" dirty="0"/>
          </a:p>
          <a:p>
            <a:r>
              <a:rPr lang="en-US" dirty="0"/>
              <a:t>Two fundamental strategies specifically for temporal data</a:t>
            </a:r>
          </a:p>
          <a:p>
            <a:pPr lvl="1"/>
            <a:r>
              <a:rPr lang="en-US" b="1" dirty="0"/>
              <a:t>Static: Map time to space</a:t>
            </a:r>
          </a:p>
          <a:p>
            <a:pPr lvl="2"/>
            <a:r>
              <a:rPr lang="en-US" dirty="0"/>
              <a:t>Time is mapped to a visual variable; time is often mapped to position along a display axis</a:t>
            </a:r>
          </a:p>
          <a:p>
            <a:pPr lvl="2"/>
            <a:r>
              <a:rPr lang="en-US" dirty="0"/>
              <a:t>Overview of time in one static image</a:t>
            </a:r>
          </a:p>
          <a:p>
            <a:pPr lvl="1"/>
            <a:r>
              <a:rPr lang="en-US" b="1" dirty="0"/>
              <a:t>Dynamic: Map time to time</a:t>
            </a:r>
          </a:p>
          <a:p>
            <a:pPr lvl="2"/>
            <a:r>
              <a:rPr lang="en-US" dirty="0"/>
              <a:t>Time in the data is mapped to time of the presentation (i.e., animation)</a:t>
            </a:r>
          </a:p>
          <a:p>
            <a:pPr lvl="2"/>
            <a:r>
              <a:rPr lang="en-US" dirty="0"/>
              <a:t>Visual representation changes dynamically, for each time primitive in the data, a separate image is shown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AA72-4F41-4222-AE32-F5793FE77499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19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4160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deal with time: Learn about data with temporal dependencies</a:t>
            </a:r>
          </a:p>
          <a:p>
            <a:r>
              <a:rPr lang="en-US" dirty="0"/>
              <a:t>How to visualize data with temporal dependencies: Learn visualization techniques for time-oriented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7FB3-E684-4087-AF60-208B6B8A5A87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visualization 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Static: Map time to space</a:t>
            </a:r>
          </a:p>
          <a:p>
            <a:pPr lvl="1"/>
            <a:r>
              <a:rPr lang="en-US" dirty="0"/>
              <a:t>Example: Small multiples (Tufte, 1983)</a:t>
            </a:r>
          </a:p>
          <a:p>
            <a:pPr lvl="1"/>
            <a:r>
              <a:rPr lang="en-US" dirty="0"/>
              <a:t>Small miniature visualization for each</a:t>
            </a:r>
            <a:br>
              <a:rPr lang="en-US" dirty="0"/>
            </a:br>
            <a:r>
              <a:rPr lang="en-US" dirty="0"/>
              <a:t>time primitive</a:t>
            </a:r>
          </a:p>
          <a:p>
            <a:r>
              <a:rPr lang="en-US" b="1" dirty="0"/>
              <a:t>Dynamic: Map time to time</a:t>
            </a:r>
          </a:p>
          <a:p>
            <a:pPr lvl="1"/>
            <a:r>
              <a:rPr lang="en-US" dirty="0"/>
              <a:t>Example: Animated scatterplot</a:t>
            </a:r>
          </a:p>
          <a:p>
            <a:pPr lvl="1"/>
            <a:r>
              <a:rPr lang="en-US" b="1" dirty="0" err="1"/>
              <a:t>Gapminder</a:t>
            </a:r>
            <a:r>
              <a:rPr lang="en-US" b="1" dirty="0"/>
              <a:t> </a:t>
            </a:r>
            <a:r>
              <a:rPr lang="en-US" dirty="0">
                <a:hlinkClick r:id="rId3"/>
              </a:rPr>
              <a:t>https://www.youtube.com/watch?v=hVimVzgtD6w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Static vs. dynamic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What are the benefits and difficulties of both strategies?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8EA0-521A-4004-AEC6-DC6A147F87DE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20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6F8BC7-0DA1-4B6F-8331-99B23F79C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3485" y="1758889"/>
            <a:ext cx="5013068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visualization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68DF6-5FF3-4600-82EF-5861F3035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</a:t>
            </a:r>
            <a:endParaRPr lang="en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Pro:</a:t>
            </a:r>
          </a:p>
          <a:p>
            <a:pPr lvl="1"/>
            <a:r>
              <a:rPr lang="en-US" dirty="0"/>
              <a:t>Focus on state</a:t>
            </a:r>
          </a:p>
          <a:p>
            <a:pPr lvl="1"/>
            <a:r>
              <a:rPr lang="en-US" dirty="0"/>
              <a:t>Details visible</a:t>
            </a:r>
          </a:p>
          <a:p>
            <a:pPr lvl="1"/>
            <a:r>
              <a:rPr lang="en-US" dirty="0"/>
              <a:t>Direct comparison of several points in time</a:t>
            </a:r>
          </a:p>
          <a:p>
            <a:r>
              <a:rPr lang="en-US" dirty="0"/>
              <a:t>Con:</a:t>
            </a:r>
          </a:p>
          <a:p>
            <a:pPr lvl="1"/>
            <a:r>
              <a:rPr lang="en-US" dirty="0"/>
              <a:t>Requires much display space</a:t>
            </a:r>
          </a:p>
          <a:p>
            <a:pPr lvl="1"/>
            <a:r>
              <a:rPr lang="en-US" dirty="0"/>
              <a:t>Can get cluttered for long time series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67297-73B7-4254-8860-101AD1D60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Dynamic</a:t>
            </a:r>
            <a:endParaRPr lang="en-DE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7E6A8A-B68D-44E5-8575-EC82429D25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Pro:</a:t>
            </a:r>
          </a:p>
          <a:p>
            <a:pPr lvl="1"/>
            <a:r>
              <a:rPr lang="en-US" dirty="0"/>
              <a:t>Focus on process</a:t>
            </a:r>
          </a:p>
          <a:p>
            <a:pPr lvl="1"/>
            <a:r>
              <a:rPr lang="en-US" dirty="0"/>
              <a:t>General overview</a:t>
            </a:r>
          </a:p>
          <a:p>
            <a:pPr lvl="1"/>
            <a:r>
              <a:rPr lang="en-US" dirty="0"/>
              <a:t>Dynamics of data well represented</a:t>
            </a:r>
          </a:p>
          <a:p>
            <a:r>
              <a:rPr lang="en-US" dirty="0"/>
              <a:t>Con:</a:t>
            </a:r>
          </a:p>
          <a:p>
            <a:pPr lvl="1"/>
            <a:r>
              <a:rPr lang="en-US" dirty="0"/>
              <a:t>Requires time to consume</a:t>
            </a:r>
          </a:p>
          <a:p>
            <a:pPr lvl="1"/>
            <a:r>
              <a:rPr lang="en-US" dirty="0"/>
              <a:t>Some cognitive efforts required for digesting longer and complex dynamic representations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E450-BE72-4243-830E-80770A64864A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21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657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techniques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Visual encoding of time</a:t>
            </a:r>
          </a:p>
          <a:p>
            <a:pPr lvl="1"/>
            <a:r>
              <a:rPr lang="en-US" dirty="0">
                <a:cs typeface="Calibri"/>
              </a:rPr>
              <a:t>Map time to basic visual variables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A4E2-9486-4D55-A70C-B3CA3090D060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22</a:t>
            </a:fld>
            <a:endParaRPr lang="aa-ET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8E9540-8874-44AD-A2C0-1539EEC7BADC}"/>
              </a:ext>
            </a:extLst>
          </p:cNvPr>
          <p:cNvGrpSpPr/>
          <p:nvPr/>
        </p:nvGrpSpPr>
        <p:grpSpPr>
          <a:xfrm>
            <a:off x="2592135" y="681037"/>
            <a:ext cx="9242930" cy="5611297"/>
            <a:chOff x="2388935" y="565666"/>
            <a:chExt cx="9242930" cy="561129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90162C6-B13F-41F8-A3B1-FA21C881EAF3}"/>
                </a:ext>
              </a:extLst>
            </p:cNvPr>
            <p:cNvGrpSpPr/>
            <p:nvPr/>
          </p:nvGrpSpPr>
          <p:grpSpPr>
            <a:xfrm>
              <a:off x="2388935" y="3349924"/>
              <a:ext cx="1737360" cy="998239"/>
              <a:chOff x="1362834" y="2350477"/>
              <a:chExt cx="1737360" cy="998239"/>
            </a:xfrm>
          </p:grpSpPr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566FF539-9D62-44DF-AAB9-76351F0F0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62834" y="2350477"/>
                <a:ext cx="1737360" cy="728158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73BEA5-8504-4AE4-A36F-15626BB904FD}"/>
                  </a:ext>
                </a:extLst>
              </p:cNvPr>
              <p:cNvSpPr txBox="1"/>
              <p:nvPr/>
            </p:nvSpPr>
            <p:spPr>
              <a:xfrm>
                <a:off x="1793793" y="3040939"/>
                <a:ext cx="772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Position</a:t>
                </a:r>
                <a:endParaRPr lang="en-DE" sz="14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16136E1-D930-4561-BB8D-B98B71797191}"/>
                </a:ext>
              </a:extLst>
            </p:cNvPr>
            <p:cNvGrpSpPr/>
            <p:nvPr/>
          </p:nvGrpSpPr>
          <p:grpSpPr>
            <a:xfrm>
              <a:off x="4404360" y="3347544"/>
              <a:ext cx="1645920" cy="1000619"/>
              <a:chOff x="2997336" y="2348097"/>
              <a:chExt cx="1645920" cy="1000619"/>
            </a:xfrm>
          </p:grpSpPr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56189FC4-EFB4-4749-99F9-093201A28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97336" y="2348097"/>
                <a:ext cx="1645920" cy="689834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6A3496-008E-40F6-82C2-470BC137FB16}"/>
                  </a:ext>
                </a:extLst>
              </p:cNvPr>
              <p:cNvSpPr txBox="1"/>
              <p:nvPr/>
            </p:nvSpPr>
            <p:spPr>
              <a:xfrm>
                <a:off x="3480801" y="3040939"/>
                <a:ext cx="682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Length</a:t>
                </a:r>
                <a:endParaRPr lang="en-DE" sz="1400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7814054-1687-4DE4-B3E2-AE0FEF4C7E95}"/>
                </a:ext>
              </a:extLst>
            </p:cNvPr>
            <p:cNvGrpSpPr/>
            <p:nvPr/>
          </p:nvGrpSpPr>
          <p:grpSpPr>
            <a:xfrm>
              <a:off x="2648178" y="4797989"/>
              <a:ext cx="3249930" cy="1378974"/>
              <a:chOff x="1448294" y="3452276"/>
              <a:chExt cx="3249930" cy="137897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C3E4FD4-527D-4AD2-BDFB-D139825237C4}"/>
                  </a:ext>
                </a:extLst>
              </p:cNvPr>
              <p:cNvGrpSpPr/>
              <p:nvPr/>
            </p:nvGrpSpPr>
            <p:grpSpPr>
              <a:xfrm>
                <a:off x="1448294" y="3452276"/>
                <a:ext cx="3249930" cy="1097280"/>
                <a:chOff x="6986413" y="387350"/>
                <a:chExt cx="3249930" cy="1097280"/>
              </a:xfrm>
            </p:grpSpPr>
            <p:pic>
              <p:nvPicPr>
                <p:cNvPr id="9" name="Graphic 8">
                  <a:extLst>
                    <a:ext uri="{FF2B5EF4-FFF2-40B4-BE49-F238E27FC236}">
                      <a16:creationId xmlns:a16="http://schemas.microsoft.com/office/drawing/2014/main" id="{34240FD7-23C2-47FC-9CAC-DC1A46C6EF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6413" y="387350"/>
                  <a:ext cx="1097280" cy="1097280"/>
                </a:xfrm>
                <a:prstGeom prst="rect">
                  <a:avLst/>
                </a:prstGeom>
              </p:spPr>
            </p:pic>
            <p:pic>
              <p:nvPicPr>
                <p:cNvPr id="13" name="Graphic 12">
                  <a:extLst>
                    <a:ext uri="{FF2B5EF4-FFF2-40B4-BE49-F238E27FC236}">
                      <a16:creationId xmlns:a16="http://schemas.microsoft.com/office/drawing/2014/main" id="{65D8F0FF-8CF6-4DFD-82F7-97CD781300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2738" y="387350"/>
                  <a:ext cx="1097280" cy="1097280"/>
                </a:xfrm>
                <a:prstGeom prst="rect">
                  <a:avLst/>
                </a:prstGeom>
              </p:spPr>
            </p:pic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E2A4E240-AE15-4FA8-9ABD-4F0609C9F4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39063" y="387350"/>
                  <a:ext cx="1097280" cy="1097280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BF0D709-AFC5-4D2C-AA23-BFA7A2EB5384}"/>
                  </a:ext>
                </a:extLst>
              </p:cNvPr>
              <p:cNvSpPr txBox="1"/>
              <p:nvPr/>
            </p:nvSpPr>
            <p:spPr>
              <a:xfrm>
                <a:off x="2389360" y="4523473"/>
                <a:ext cx="13468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Angle and slope</a:t>
                </a:r>
                <a:endParaRPr lang="en-DE" sz="1400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287B7D-6F57-404B-857E-EC3A3F578D35}"/>
                </a:ext>
              </a:extLst>
            </p:cNvPr>
            <p:cNvGrpSpPr/>
            <p:nvPr/>
          </p:nvGrpSpPr>
          <p:grpSpPr>
            <a:xfrm>
              <a:off x="6419785" y="565666"/>
              <a:ext cx="1554480" cy="1770817"/>
              <a:chOff x="1360448" y="4858257"/>
              <a:chExt cx="1554480" cy="1770817"/>
            </a:xfrm>
          </p:grpSpPr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0010D44D-34F5-4A77-A197-07B6E7616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360448" y="4858257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52213C-399D-44F2-8594-0EA95A570537}"/>
                  </a:ext>
                </a:extLst>
              </p:cNvPr>
              <p:cNvSpPr txBox="1"/>
              <p:nvPr/>
            </p:nvSpPr>
            <p:spPr>
              <a:xfrm>
                <a:off x="1589601" y="6321297"/>
                <a:ext cx="946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Line width</a:t>
                </a:r>
                <a:endParaRPr lang="en-DE" sz="1400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35FAE5D-3495-413F-AAB0-356B7B704293}"/>
                </a:ext>
              </a:extLst>
            </p:cNvPr>
            <p:cNvGrpSpPr/>
            <p:nvPr/>
          </p:nvGrpSpPr>
          <p:grpSpPr>
            <a:xfrm>
              <a:off x="8248585" y="565666"/>
              <a:ext cx="1554480" cy="1770817"/>
              <a:chOff x="2657196" y="4828502"/>
              <a:chExt cx="1554480" cy="1770817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47A0D754-19CD-4EC3-A5DD-EFA3D198D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657196" y="482850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225367-08A2-4A3C-97D8-7B32AD61D0B3}"/>
                  </a:ext>
                </a:extLst>
              </p:cNvPr>
              <p:cNvSpPr txBox="1"/>
              <p:nvPr/>
            </p:nvSpPr>
            <p:spPr>
              <a:xfrm>
                <a:off x="2871018" y="6291542"/>
                <a:ext cx="9508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Brightness</a:t>
                </a:r>
                <a:endParaRPr lang="en-DE" sz="1400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F84BAEF-EEFB-4A3C-8E8D-FC10AB7BEB7F}"/>
                </a:ext>
              </a:extLst>
            </p:cNvPr>
            <p:cNvGrpSpPr/>
            <p:nvPr/>
          </p:nvGrpSpPr>
          <p:grpSpPr>
            <a:xfrm>
              <a:off x="10077385" y="565666"/>
              <a:ext cx="1554480" cy="1768490"/>
              <a:chOff x="3949671" y="4858257"/>
              <a:chExt cx="1554480" cy="1768490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166A0836-D45E-458A-AB4C-905DFE85D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49671" y="4858257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D5D9D9-C1B1-487E-AA5A-CB8C6C0485CD}"/>
                  </a:ext>
                </a:extLst>
              </p:cNvPr>
              <p:cNvSpPr txBox="1"/>
              <p:nvPr/>
            </p:nvSpPr>
            <p:spPr>
              <a:xfrm>
                <a:off x="4224297" y="6318970"/>
                <a:ext cx="10214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Connection</a:t>
                </a:r>
                <a:endParaRPr lang="en-DE" sz="14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261CDE7-3106-4024-8619-85B01DFB9A5F}"/>
                </a:ext>
              </a:extLst>
            </p:cNvPr>
            <p:cNvGrpSpPr/>
            <p:nvPr/>
          </p:nvGrpSpPr>
          <p:grpSpPr>
            <a:xfrm>
              <a:off x="6419785" y="2485906"/>
              <a:ext cx="1554480" cy="1862257"/>
              <a:chOff x="6678102" y="3017520"/>
              <a:chExt cx="1554480" cy="1862257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4F8D5B8D-0A8D-4FEF-AC9E-4F914A677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678102" y="3017520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3777FA-C19F-49E2-8EBC-DEC45225EE07}"/>
                  </a:ext>
                </a:extLst>
              </p:cNvPr>
              <p:cNvSpPr txBox="1"/>
              <p:nvPr/>
            </p:nvSpPr>
            <p:spPr>
              <a:xfrm>
                <a:off x="7109516" y="4572000"/>
                <a:ext cx="7284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Texture</a:t>
                </a:r>
                <a:endParaRPr lang="en-DE" sz="1400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01817E6-C4BA-4F30-91B7-6F279513DFD3}"/>
                </a:ext>
              </a:extLst>
            </p:cNvPr>
            <p:cNvGrpSpPr/>
            <p:nvPr/>
          </p:nvGrpSpPr>
          <p:grpSpPr>
            <a:xfrm>
              <a:off x="8248585" y="2485906"/>
              <a:ext cx="1554480" cy="1862257"/>
              <a:chOff x="8324346" y="3017520"/>
              <a:chExt cx="1554480" cy="1862257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FD42251E-C18D-47A1-8E77-FAAB6E3FA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324346" y="3017520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FB02311-5C8D-423C-A10A-FF71EBBE1837}"/>
                  </a:ext>
                </a:extLst>
              </p:cNvPr>
              <p:cNvSpPr txBox="1"/>
              <p:nvPr/>
            </p:nvSpPr>
            <p:spPr>
              <a:xfrm>
                <a:off x="8843628" y="4572000"/>
                <a:ext cx="719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Symbol</a:t>
                </a:r>
                <a:endParaRPr lang="en-DE" sz="140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F462374-6D71-4819-858F-1592B5E50837}"/>
                </a:ext>
              </a:extLst>
            </p:cNvPr>
            <p:cNvGrpSpPr/>
            <p:nvPr/>
          </p:nvGrpSpPr>
          <p:grpSpPr>
            <a:xfrm>
              <a:off x="10077385" y="2487168"/>
              <a:ext cx="1554480" cy="1862257"/>
              <a:chOff x="10250393" y="3017520"/>
              <a:chExt cx="1554480" cy="1862257"/>
            </a:xfrm>
          </p:grpSpPr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1FBE4DF3-E9CA-4E9F-A3FB-1C24A7490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0250393" y="3017520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FACFE1E-8784-4DD5-86D5-5538F2F04E85}"/>
                  </a:ext>
                </a:extLst>
              </p:cNvPr>
              <p:cNvSpPr txBox="1"/>
              <p:nvPr/>
            </p:nvSpPr>
            <p:spPr>
              <a:xfrm>
                <a:off x="10749931" y="4572000"/>
                <a:ext cx="464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Size</a:t>
                </a:r>
                <a:endParaRPr lang="en-DE" sz="1400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B8360C4-43F9-415A-B191-D3334F3EA5D1}"/>
                </a:ext>
              </a:extLst>
            </p:cNvPr>
            <p:cNvGrpSpPr/>
            <p:nvPr/>
          </p:nvGrpSpPr>
          <p:grpSpPr>
            <a:xfrm>
              <a:off x="6419785" y="4406146"/>
              <a:ext cx="1554480" cy="1770817"/>
              <a:chOff x="6675120" y="4480560"/>
              <a:chExt cx="1554480" cy="1770817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23E047E3-8CB3-41C7-A810-AFB89A530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675120" y="4480560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46ED5DB-7372-4576-9E01-D3E2678D7B91}"/>
                  </a:ext>
                </a:extLst>
              </p:cNvPr>
              <p:cNvSpPr txBox="1"/>
              <p:nvPr/>
            </p:nvSpPr>
            <p:spPr>
              <a:xfrm>
                <a:off x="7053023" y="5943600"/>
                <a:ext cx="8782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Text label</a:t>
                </a:r>
                <a:endParaRPr lang="en-DE" sz="1400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48E26E6-C53E-4C75-ACB1-7DD91628E4B7}"/>
                </a:ext>
              </a:extLst>
            </p:cNvPr>
            <p:cNvGrpSpPr/>
            <p:nvPr/>
          </p:nvGrpSpPr>
          <p:grpSpPr>
            <a:xfrm>
              <a:off x="8248585" y="4406146"/>
              <a:ext cx="1554480" cy="1770817"/>
              <a:chOff x="8487294" y="4480560"/>
              <a:chExt cx="1554480" cy="1770817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1C30F212-022D-4CFD-AD8E-CA3C9CDB2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487294" y="4480560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72A23A4-43D1-4EB6-91B0-BEA7F47CBEFF}"/>
                  </a:ext>
                </a:extLst>
              </p:cNvPr>
              <p:cNvSpPr txBox="1"/>
              <p:nvPr/>
            </p:nvSpPr>
            <p:spPr>
              <a:xfrm>
                <a:off x="8696461" y="5943600"/>
                <a:ext cx="11361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Containment</a:t>
                </a:r>
                <a:endParaRPr lang="en-DE" sz="1400" dirty="0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D71B389-643B-4BAF-9869-C4367D61E7F6}"/>
              </a:ext>
            </a:extLst>
          </p:cNvPr>
          <p:cNvSpPr txBox="1"/>
          <p:nvPr/>
        </p:nvSpPr>
        <p:spPr>
          <a:xfrm rot="20753498">
            <a:off x="661252" y="3056331"/>
            <a:ext cx="2486612" cy="6173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ym typeface="Wingdings" panose="05000000000000000000" pitchFamily="2" charset="2"/>
              </a:rPr>
              <a:t>Recall the </a:t>
            </a:r>
            <a:r>
              <a:rPr lang="en-US" sz="1400" b="1" dirty="0">
                <a:sym typeface="Wingdings" panose="05000000000000000000" pitchFamily="2" charset="2"/>
              </a:rPr>
              <a:t>visual mapping</a:t>
            </a:r>
            <a:r>
              <a:rPr lang="en-US" sz="1400" dirty="0">
                <a:sym typeface="Wingdings" panose="05000000000000000000" pitchFamily="2" charset="2"/>
              </a:rPr>
              <a:t> from Lecture 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61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techniques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Visual encoding of temporal data</a:t>
            </a:r>
          </a:p>
          <a:p>
            <a:r>
              <a:rPr lang="en-US" dirty="0">
                <a:cs typeface="Calibri"/>
              </a:rPr>
              <a:t>Too many techniques to discuss in this lecture</a:t>
            </a:r>
          </a:p>
          <a:p>
            <a:r>
              <a:rPr lang="en-US" dirty="0">
                <a:cs typeface="Calibri"/>
              </a:rPr>
              <a:t>Focus on examples</a:t>
            </a:r>
          </a:p>
          <a:p>
            <a:pPr lvl="1"/>
            <a:r>
              <a:rPr lang="en-US" dirty="0">
                <a:cs typeface="Calibri"/>
              </a:rPr>
              <a:t>Representing time instants and time intervals</a:t>
            </a:r>
          </a:p>
          <a:p>
            <a:pPr lvl="1"/>
            <a:r>
              <a:rPr lang="en-US" dirty="0">
                <a:cs typeface="Calibri"/>
              </a:rPr>
              <a:t>Representing linear time and cyclic time</a:t>
            </a:r>
          </a:p>
          <a:p>
            <a:pPr lvl="1"/>
            <a:r>
              <a:rPr lang="en-US" dirty="0">
                <a:cs typeface="Calibri"/>
              </a:rPr>
              <a:t>Considering time granularity</a:t>
            </a:r>
          </a:p>
          <a:p>
            <a:pPr lvl="1"/>
            <a:r>
              <a:rPr lang="en-US" dirty="0">
                <a:cs typeface="Calibri"/>
              </a:rPr>
              <a:t>Visualizing branching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4B27-6DFF-41BB-A560-9E31E1384BE4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23</a:t>
            </a:fld>
            <a:endParaRPr lang="aa-ET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4318B7A-97FE-4167-AA79-1DCAEA182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7431" y="3979985"/>
            <a:ext cx="4963590" cy="1510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3473CCB-8732-4EB9-85EF-BDF04CA41FD8}"/>
                  </a:ext>
                </a:extLst>
              </p14:cNvPr>
              <p14:cNvContentPartPr/>
              <p14:nvPr/>
            </p14:nvContentPartPr>
            <p14:xfrm>
              <a:off x="6504102" y="4296572"/>
              <a:ext cx="704520" cy="54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3473CCB-8732-4EB9-85EF-BDF04CA41F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5102" y="4287932"/>
                <a:ext cx="72216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D9ECDAC-F75E-4DAC-80E9-5A31E91D7527}"/>
                  </a:ext>
                </a:extLst>
              </p14:cNvPr>
              <p14:cNvContentPartPr/>
              <p14:nvPr/>
            </p14:nvContentPartPr>
            <p14:xfrm>
              <a:off x="7811982" y="4280732"/>
              <a:ext cx="1372320" cy="1227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D9ECDAC-F75E-4DAC-80E9-5A31E91D75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2982" y="4271732"/>
                <a:ext cx="1389960" cy="12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049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instants and intervals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0615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Many applications work with data associated with </a:t>
            </a:r>
            <a:r>
              <a:rPr lang="en-US" b="1" dirty="0">
                <a:cs typeface="Calibri"/>
              </a:rPr>
              <a:t>time instants</a:t>
            </a:r>
            <a:r>
              <a:rPr lang="en-US" dirty="0">
                <a:cs typeface="Calibri"/>
              </a:rPr>
              <a:t> (or time points, time steps), the visualization must communicate</a:t>
            </a:r>
          </a:p>
          <a:p>
            <a:pPr lvl="1"/>
            <a:r>
              <a:rPr lang="en-US" dirty="0">
                <a:cs typeface="Calibri"/>
              </a:rPr>
              <a:t>Location of the instants in time</a:t>
            </a:r>
          </a:p>
          <a:p>
            <a:pPr lvl="1"/>
            <a:r>
              <a:rPr lang="en-US" dirty="0">
                <a:cs typeface="Calibri"/>
              </a:rPr>
              <a:t>One or more attribute values per time instant</a:t>
            </a:r>
          </a:p>
          <a:p>
            <a:r>
              <a:rPr lang="en-US" dirty="0">
                <a:cs typeface="Calibri"/>
              </a:rPr>
              <a:t>Some scenarios work with attribute values that are valid for </a:t>
            </a:r>
            <a:r>
              <a:rPr lang="en-US" b="1" dirty="0">
                <a:cs typeface="Calibri"/>
              </a:rPr>
              <a:t>time intervals</a:t>
            </a:r>
            <a:r>
              <a:rPr lang="en-US" dirty="0">
                <a:cs typeface="Calibri"/>
              </a:rPr>
              <a:t>,  the visualization must communicate</a:t>
            </a:r>
          </a:p>
          <a:p>
            <a:pPr lvl="1"/>
            <a:r>
              <a:rPr lang="en-US" dirty="0">
                <a:cs typeface="Calibri"/>
              </a:rPr>
              <a:t>Start and end (and duration) of intervals</a:t>
            </a:r>
          </a:p>
          <a:p>
            <a:pPr lvl="1"/>
            <a:r>
              <a:rPr lang="en-US" dirty="0">
                <a:cs typeface="Calibri"/>
              </a:rPr>
              <a:t>One or more attribute values per time instant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342-5A40-41DC-8F4C-948BCABE76FE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24</a:t>
            </a:fld>
            <a:endParaRPr lang="aa-ET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748AD8-B109-4BC9-B94F-AEBEE46C1CF1}"/>
              </a:ext>
            </a:extLst>
          </p:cNvPr>
          <p:cNvSpPr/>
          <p:nvPr/>
        </p:nvSpPr>
        <p:spPr>
          <a:xfrm>
            <a:off x="8581292" y="1389185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02C2B81-F85B-4FD3-8FAA-12D7F5AD9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instants and intervals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755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Think about: Are Parallel Coordinates Plots suitable for visualizing multivariate time-dependent attributes?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733F-104D-4E63-9A3A-72A17BC12E4B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25</a:t>
            </a:fld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3E82F-19B7-4AAC-9DF3-C9D6D9C67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32"/>
          <a:stretch/>
        </p:blipFill>
        <p:spPr>
          <a:xfrm>
            <a:off x="2744980" y="3237469"/>
            <a:ext cx="6702040" cy="274796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A598FE9-EFBB-4E9B-B745-ED1D19CD3127}"/>
              </a:ext>
            </a:extLst>
          </p:cNvPr>
          <p:cNvSpPr/>
          <p:nvPr/>
        </p:nvSpPr>
        <p:spPr>
          <a:xfrm>
            <a:off x="8581292" y="1389185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1605B23-7FAB-4D1B-AF9F-4428B637E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D7BDAE08-BF41-47FB-AE73-8FCFEBDC3901}"/>
              </a:ext>
            </a:extLst>
          </p:cNvPr>
          <p:cNvSpPr/>
          <p:nvPr/>
        </p:nvSpPr>
        <p:spPr>
          <a:xfrm rot="2809067">
            <a:off x="9800491" y="1168164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1021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instants and intervals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Time Wheel </a:t>
            </a:r>
            <a:r>
              <a:rPr lang="en-US" dirty="0"/>
              <a:t>for time instants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cs typeface="Calibri" panose="020F0502020204030204"/>
              </a:rPr>
              <a:t>Axes-based visualization</a:t>
            </a:r>
          </a:p>
          <a:p>
            <a:pPr lvl="1"/>
            <a:r>
              <a:rPr lang="en-US" dirty="0">
                <a:cs typeface="Calibri" panose="020F0502020204030204"/>
              </a:rPr>
              <a:t>Central axis represents time</a:t>
            </a:r>
          </a:p>
          <a:p>
            <a:pPr lvl="1"/>
            <a:r>
              <a:rPr lang="en-US" dirty="0">
                <a:cs typeface="Calibri" panose="020F0502020204030204"/>
              </a:rPr>
              <a:t>Radially arranged axes show </a:t>
            </a:r>
            <a:r>
              <a:rPr lang="en-US" dirty="0">
                <a:ea typeface="+mn-lt"/>
                <a:cs typeface="+mn-lt"/>
              </a:rPr>
              <a:t>multiple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cs typeface="Calibri" panose="020F0502020204030204"/>
              </a:rPr>
              <a:t>time-dependent attributes</a:t>
            </a:r>
          </a:p>
          <a:p>
            <a:pPr lvl="1"/>
            <a:r>
              <a:rPr lang="en-US" dirty="0">
                <a:cs typeface="Calibri" panose="020F0502020204030204"/>
              </a:rPr>
              <a:t>Lines connect time instants and</a:t>
            </a:r>
            <a:br>
              <a:rPr lang="en-US" dirty="0">
                <a:cs typeface="Calibri" panose="020F0502020204030204"/>
              </a:rPr>
            </a:br>
            <a:r>
              <a:rPr lang="en-US" dirty="0">
                <a:cs typeface="Calibri" panose="020F0502020204030204"/>
              </a:rPr>
              <a:t>attribute values</a:t>
            </a:r>
          </a:p>
          <a:p>
            <a:pPr lvl="1"/>
            <a:r>
              <a:rPr lang="en-US" dirty="0" err="1">
                <a:cs typeface="Calibri" panose="020F0502020204030204"/>
              </a:rPr>
              <a:t>Focus+context</a:t>
            </a:r>
            <a:r>
              <a:rPr lang="en-US" dirty="0">
                <a:cs typeface="Calibri" panose="020F0502020204030204"/>
              </a:rPr>
              <a:t> stretching of axes</a:t>
            </a:r>
          </a:p>
          <a:p>
            <a:pPr lvl="1"/>
            <a:r>
              <a:rPr lang="en-US" dirty="0">
                <a:cs typeface="Calibri" panose="020F0502020204030204"/>
              </a:rPr>
              <a:t>Rotation of attribute axes around</a:t>
            </a:r>
            <a:br>
              <a:rPr lang="en-US" dirty="0">
                <a:cs typeface="Calibri" panose="020F0502020204030204"/>
              </a:rPr>
            </a:br>
            <a:r>
              <a:rPr lang="en-US" dirty="0">
                <a:cs typeface="Calibri" panose="020F0502020204030204"/>
              </a:rPr>
              <a:t>central time axis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6F0D-79A0-4251-9A6B-5ED732BE53BD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26</a:t>
            </a:fld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84B78-20E8-40B3-AD10-A7DCD4941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53" y="2488137"/>
            <a:ext cx="4574801" cy="358027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8CE42-00F0-4058-A53B-455C8471CC1E}"/>
              </a:ext>
            </a:extLst>
          </p:cNvPr>
          <p:cNvSpPr/>
          <p:nvPr/>
        </p:nvSpPr>
        <p:spPr>
          <a:xfrm>
            <a:off x="8581292" y="1389185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23C539-BED4-403D-B070-E09E74485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2855B68A-0148-4960-BB0E-5E1654299D68}"/>
              </a:ext>
            </a:extLst>
          </p:cNvPr>
          <p:cNvSpPr/>
          <p:nvPr/>
        </p:nvSpPr>
        <p:spPr>
          <a:xfrm rot="2809067">
            <a:off x="9800491" y="1168164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A03A2-2032-4907-BAEB-69A1513D6282}"/>
              </a:ext>
            </a:extLst>
          </p:cNvPr>
          <p:cNvSpPr txBox="1"/>
          <p:nvPr/>
        </p:nvSpPr>
        <p:spPr>
          <a:xfrm rot="20747116">
            <a:off x="5924757" y="1965716"/>
            <a:ext cx="2486612" cy="6173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ym typeface="Wingdings" panose="05000000000000000000" pitchFamily="2" charset="2"/>
              </a:rPr>
              <a:t>Recall the </a:t>
            </a:r>
            <a:r>
              <a:rPr lang="en-US" sz="1400" b="1" dirty="0">
                <a:sym typeface="Wingdings" panose="05000000000000000000" pitchFamily="2" charset="2"/>
              </a:rPr>
              <a:t>axes-based visualization</a:t>
            </a:r>
            <a:r>
              <a:rPr lang="en-US" sz="1400" dirty="0">
                <a:sym typeface="Wingdings" panose="05000000000000000000" pitchFamily="2" charset="2"/>
              </a:rPr>
              <a:t> from Lecture 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8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instants and intervals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748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Think about: How would you intuitively visualize many time intervals?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B9E7-2CA3-4753-ABE2-4F1C479F2480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27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C9A4E8-3998-461E-AB97-EA2F1BC17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6316" y="2943672"/>
            <a:ext cx="4279368" cy="244829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AE99887-D65C-4F08-AA7B-827058C588AC}"/>
              </a:ext>
            </a:extLst>
          </p:cNvPr>
          <p:cNvSpPr/>
          <p:nvPr/>
        </p:nvSpPr>
        <p:spPr>
          <a:xfrm>
            <a:off x="8581292" y="1389185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E78DF3E-5938-4772-AD55-0CF44E362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7FB07A5F-7D19-4FC9-8455-18424AD05F93}"/>
              </a:ext>
            </a:extLst>
          </p:cNvPr>
          <p:cNvSpPr/>
          <p:nvPr/>
        </p:nvSpPr>
        <p:spPr>
          <a:xfrm rot="2809067">
            <a:off x="11095895" y="1168164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68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instants and intervals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Triangular model</a:t>
            </a:r>
            <a:r>
              <a:rPr lang="en-US" dirty="0"/>
              <a:t> for time intervals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X axis represents time</a:t>
            </a:r>
          </a:p>
          <a:p>
            <a:pPr lvl="1"/>
            <a:r>
              <a:rPr lang="en-US" dirty="0">
                <a:cs typeface="Calibri"/>
              </a:rPr>
              <a:t>Y axis represents duration</a:t>
            </a:r>
          </a:p>
          <a:p>
            <a:pPr lvl="1"/>
            <a:r>
              <a:rPr lang="en-US" dirty="0">
                <a:cs typeface="Calibri"/>
              </a:rPr>
              <a:t>Intervals shown as dots</a:t>
            </a:r>
          </a:p>
          <a:p>
            <a:pPr lvl="1"/>
            <a:r>
              <a:rPr lang="en-US" dirty="0">
                <a:cs typeface="Calibri"/>
              </a:rPr>
              <a:t>Many intervals can be visualized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using only little visual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2A3A-850D-4F5D-9C57-694F2772567F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28</a:t>
            </a:fld>
            <a:endParaRPr lang="aa-ET" dirty="0"/>
          </a:p>
        </p:txBody>
      </p:sp>
      <p:pic>
        <p:nvPicPr>
          <p:cNvPr id="169" name="Graphic 168">
            <a:extLst>
              <a:ext uri="{FF2B5EF4-FFF2-40B4-BE49-F238E27FC236}">
                <a16:creationId xmlns:a16="http://schemas.microsoft.com/office/drawing/2014/main" id="{3B8BE66A-11D0-4771-A60F-23D45120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3646" y="3377230"/>
            <a:ext cx="5173907" cy="2799733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6FF84D60-858E-4256-832D-40B8027BA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7753" y="2597224"/>
            <a:ext cx="2099642" cy="1201237"/>
          </a:xfrm>
          <a:prstGeom prst="rect">
            <a:avLst/>
          </a:prstGeom>
        </p:spPr>
      </p:pic>
      <p:sp>
        <p:nvSpPr>
          <p:cNvPr id="171" name="Arrow: Bent-Up 170">
            <a:extLst>
              <a:ext uri="{FF2B5EF4-FFF2-40B4-BE49-F238E27FC236}">
                <a16:creationId xmlns:a16="http://schemas.microsoft.com/office/drawing/2014/main" id="{5D6B51E0-5857-45CA-9A73-021CFB5B5D5E}"/>
              </a:ext>
            </a:extLst>
          </p:cNvPr>
          <p:cNvSpPr/>
          <p:nvPr/>
        </p:nvSpPr>
        <p:spPr>
          <a:xfrm rot="10800000">
            <a:off x="8581292" y="3087968"/>
            <a:ext cx="844062" cy="316523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EE45689-1088-434E-A029-8493295C967F}"/>
              </a:ext>
            </a:extLst>
          </p:cNvPr>
          <p:cNvSpPr/>
          <p:nvPr/>
        </p:nvSpPr>
        <p:spPr>
          <a:xfrm>
            <a:off x="8581292" y="1389185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4AAEB2E-8F6C-488C-8D69-DF404740D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570E44C6-2DA5-4AF2-9204-E3E541A1AFD1}"/>
              </a:ext>
            </a:extLst>
          </p:cNvPr>
          <p:cNvSpPr/>
          <p:nvPr/>
        </p:nvSpPr>
        <p:spPr>
          <a:xfrm rot="2809067">
            <a:off x="11095895" y="1168164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472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4431" cy="4351338"/>
          </a:xfrm>
        </p:spPr>
        <p:txBody>
          <a:bodyPr>
            <a:noAutofit/>
          </a:bodyPr>
          <a:lstStyle/>
          <a:p>
            <a:r>
              <a:rPr lang="en-US" dirty="0"/>
              <a:t>Many standard visualization approaches follow the convention to represent time </a:t>
            </a:r>
            <a:r>
              <a:rPr lang="en-US" b="1" dirty="0"/>
              <a:t>linearly from left to right</a:t>
            </a:r>
            <a:r>
              <a:rPr lang="en-US" dirty="0"/>
              <a:t>, which allows us to </a:t>
            </a:r>
            <a:r>
              <a:rPr lang="en-US" b="1" dirty="0"/>
              <a:t>see linear trends</a:t>
            </a:r>
          </a:p>
          <a:p>
            <a:r>
              <a:rPr lang="en-US" dirty="0"/>
              <a:t>Alternatively, time can be represented </a:t>
            </a:r>
            <a:r>
              <a:rPr lang="en-US" b="1" dirty="0"/>
              <a:t>radially</a:t>
            </a:r>
            <a:r>
              <a:rPr lang="en-US" dirty="0"/>
              <a:t>, which makes it easier to see </a:t>
            </a:r>
            <a:r>
              <a:rPr lang="en-US" b="1" dirty="0"/>
              <a:t>cyclic patterns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3B0C-9369-42B1-82FD-3F115A54F527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29</a:t>
            </a:fld>
            <a:endParaRPr lang="aa-E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88D13F-752A-452F-981C-CBD6E14BA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63" y="3972673"/>
            <a:ext cx="5813669" cy="2339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1FCDBE-9064-499B-AE1F-5C71129F8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71" y="3978430"/>
            <a:ext cx="2848708" cy="2333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EAA5B2-248F-4599-A9A5-20499A4A6410}"/>
              </a:ext>
            </a:extLst>
          </p:cNvPr>
          <p:cNvSpPr txBox="1"/>
          <p:nvPr/>
        </p:nvSpPr>
        <p:spPr>
          <a:xfrm rot="458972">
            <a:off x="9467749" y="3372120"/>
            <a:ext cx="2486612" cy="6173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ym typeface="Wingdings" panose="05000000000000000000" pitchFamily="2" charset="2"/>
              </a:rPr>
              <a:t>Recall the </a:t>
            </a:r>
            <a:r>
              <a:rPr lang="en-US" sz="1400" b="1" dirty="0">
                <a:sym typeface="Wingdings" panose="05000000000000000000" pitchFamily="2" charset="2"/>
              </a:rPr>
              <a:t>representation effect</a:t>
            </a:r>
            <a:r>
              <a:rPr lang="en-US" sz="1400" dirty="0">
                <a:sym typeface="Wingdings" panose="05000000000000000000" pitchFamily="2" charset="2"/>
              </a:rPr>
              <a:t> from Lecture 4.</a:t>
            </a:r>
            <a:endParaRPr lang="en-US" sz="14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CAD2B3A-9482-487A-96FA-24D2E7E4B635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3402A16-1CCF-4234-BA30-A3B47E592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4DAD-4550-4767-A8C4-FE9124E8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Visualization of temporal data</a:t>
            </a:r>
          </a:p>
          <a:p>
            <a:pPr lvl="1"/>
            <a:r>
              <a:rPr lang="en-US" dirty="0"/>
              <a:t>Time and temporal data</a:t>
            </a:r>
          </a:p>
          <a:p>
            <a:pPr lvl="1"/>
            <a:r>
              <a:rPr lang="en-US" dirty="0"/>
              <a:t>Fundamental visualization strategies</a:t>
            </a:r>
          </a:p>
          <a:p>
            <a:pPr lvl="1"/>
            <a:r>
              <a:rPr lang="en-US" dirty="0"/>
              <a:t>Concrete visualization techniques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TimeViz</a:t>
            </a:r>
            <a:r>
              <a:rPr lang="en-US" dirty="0"/>
              <a:t> Browser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FF74-FF1A-4308-A150-4D048B95B999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t>3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F08AE1-328D-405E-981D-5DC05E703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4086" y="3429000"/>
            <a:ext cx="5789714" cy="225371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FDE9E22E-C033-478F-BCEC-D5B66021797C}"/>
              </a:ext>
            </a:extLst>
          </p:cNvPr>
          <p:cNvSpPr/>
          <p:nvPr/>
        </p:nvSpPr>
        <p:spPr>
          <a:xfrm rot="1527989">
            <a:off x="9706819" y="3069574"/>
            <a:ext cx="274320" cy="4846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56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Stream graph </a:t>
            </a:r>
            <a:r>
              <a:rPr lang="en-US" dirty="0"/>
              <a:t>for linear time</a:t>
            </a:r>
          </a:p>
          <a:p>
            <a:pPr lvl="1"/>
            <a:r>
              <a:rPr lang="en-US" dirty="0"/>
              <a:t>Multiple stacked bands (or streams), one per variable</a:t>
            </a:r>
          </a:p>
          <a:p>
            <a:pPr lvl="1"/>
            <a:r>
              <a:rPr lang="en-US" dirty="0"/>
              <a:t>Thickness of bands varies with changing data values over 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F8-838A-4206-B528-B0CF6C6EEE48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30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442777-9660-4842-A11E-7EA7C01F7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3155340"/>
            <a:ext cx="9144000" cy="285750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CBCD88-6F03-47CB-BBC7-D5D4AA3122DC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E4007ED-E8EA-4528-87C1-0D1646677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7C4075C-01BA-4BBE-94E6-B26ACA529E1E}"/>
              </a:ext>
            </a:extLst>
          </p:cNvPr>
          <p:cNvSpPr/>
          <p:nvPr/>
        </p:nvSpPr>
        <p:spPr>
          <a:xfrm rot="2809067">
            <a:off x="9829803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5458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Stream graph </a:t>
            </a:r>
            <a:r>
              <a:rPr lang="en-US" dirty="0"/>
              <a:t>for linear time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Think about: Do you see a problem with stream graph representations?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ADA-D9E8-46A1-979D-EF3CF0428507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31</a:t>
            </a:fld>
            <a:endParaRPr lang="aa-ET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3906FD4-E33B-4B9E-8B0D-F21484887CAC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67425D9-A1EE-4B8E-AC37-7454F1F6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103DE316-1037-4B03-84A6-618F83F9084E}"/>
              </a:ext>
            </a:extLst>
          </p:cNvPr>
          <p:cNvSpPr/>
          <p:nvPr/>
        </p:nvSpPr>
        <p:spPr>
          <a:xfrm rot="2809067">
            <a:off x="9829803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6473A12-BC72-4BD8-8F26-4BF9FFAFA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4000" y="3155340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2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Stream graph </a:t>
            </a:r>
            <a:r>
              <a:rPr lang="en-US" dirty="0"/>
              <a:t>for linear time</a:t>
            </a:r>
          </a:p>
          <a:p>
            <a:pPr lvl="1"/>
            <a:r>
              <a:rPr lang="en-US" dirty="0">
                <a:ea typeface="+mn-lt"/>
                <a:cs typeface="+mn-lt"/>
              </a:rPr>
              <a:t>Problem: Sine illusion! Thickness encoded along y-axis, but perceived perpendicular to band direction.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5DC-6787-4DE2-9484-512AD59AEB92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32</a:t>
            </a:fld>
            <a:endParaRPr lang="aa-E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974F986-3EF6-4D2A-BADF-1F9B74DD0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54" y="2820353"/>
            <a:ext cx="8962292" cy="30488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C54CE9-73A8-4552-8CAB-7C0FDF1912F1}"/>
              </a:ext>
            </a:extLst>
          </p:cNvPr>
          <p:cNvSpPr/>
          <p:nvPr/>
        </p:nvSpPr>
        <p:spPr>
          <a:xfrm>
            <a:off x="1570775" y="5869186"/>
            <a:ext cx="8616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>
                <a:hlinkClick r:id="rId4"/>
              </a:rPr>
              <a:t>https://ideaslab.wang/sinestream-improving-the-readability-of-streamgraphs-by-minimizing-sine-illusion-effects</a:t>
            </a:r>
            <a:r>
              <a:rPr lang="en-US" sz="1400" dirty="0"/>
              <a:t> </a:t>
            </a:r>
            <a:endParaRPr lang="en-DE" sz="1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54C590-D746-46DF-BD00-E6A052060CFF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FC9326B-AC98-4BBD-B62B-73AE14F6E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9D3C9FC-4DF3-4F7F-A8BC-17819336C73C}"/>
              </a:ext>
            </a:extLst>
          </p:cNvPr>
          <p:cNvSpPr/>
          <p:nvPr/>
        </p:nvSpPr>
        <p:spPr>
          <a:xfrm rot="2809067">
            <a:off x="9829803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B3FA6-70DB-4065-8C24-169EAC13403D}"/>
              </a:ext>
            </a:extLst>
          </p:cNvPr>
          <p:cNvSpPr/>
          <p:nvPr/>
        </p:nvSpPr>
        <p:spPr>
          <a:xfrm>
            <a:off x="5879006" y="2896454"/>
            <a:ext cx="5313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hlinkClick r:id="rId7"/>
              </a:rPr>
              <a:t>https://michaelbach.de/ot/sze-sineIllusion/index.html</a:t>
            </a:r>
            <a:r>
              <a:rPr lang="en-US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2062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Stream graph </a:t>
            </a:r>
            <a:r>
              <a:rPr lang="en-US" dirty="0"/>
              <a:t>for linear time</a:t>
            </a:r>
          </a:p>
          <a:p>
            <a:pPr lvl="1"/>
            <a:r>
              <a:rPr lang="en-US" dirty="0">
                <a:ea typeface="+mn-lt"/>
                <a:cs typeface="+mn-lt"/>
              </a:rPr>
              <a:t>Problem: Sine illusion! Thickness encoded along y-axis, but perceived perpendicular to band direction.</a:t>
            </a:r>
          </a:p>
          <a:p>
            <a:pPr lvl="1"/>
            <a:r>
              <a:rPr lang="en-US" dirty="0">
                <a:ea typeface="+mn-lt"/>
                <a:cs typeface="+mn-lt"/>
              </a:rPr>
              <a:t>Possible solutions:</a:t>
            </a:r>
          </a:p>
          <a:p>
            <a:pPr lvl="2"/>
            <a:r>
              <a:rPr lang="en-US" dirty="0">
                <a:ea typeface="+mn-lt"/>
                <a:cs typeface="+mn-lt"/>
              </a:rPr>
              <a:t>Reorder bands</a:t>
            </a:r>
          </a:p>
          <a:p>
            <a:pPr lvl="2"/>
            <a:r>
              <a:rPr lang="en-US" dirty="0">
                <a:ea typeface="+mn-lt"/>
                <a:cs typeface="+mn-lt"/>
              </a:rPr>
              <a:t>Adjust baseline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FE8C-6277-4534-86F3-C42B945632A3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33</a:t>
            </a:fld>
            <a:endParaRPr lang="aa-E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516987-D603-423F-9D36-B720633D1E92}"/>
              </a:ext>
            </a:extLst>
          </p:cNvPr>
          <p:cNvSpPr/>
          <p:nvPr/>
        </p:nvSpPr>
        <p:spPr>
          <a:xfrm>
            <a:off x="170264" y="5934821"/>
            <a:ext cx="8346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>
                <a:hlinkClick r:id="rId3"/>
              </a:rPr>
              <a:t>https://ideaslab.wang/sinestream-improving-the-readability-of-streamgraphs-by-minimizing-sine-illusion-effects</a:t>
            </a:r>
            <a:r>
              <a:rPr lang="en-US" sz="1400" dirty="0"/>
              <a:t> </a:t>
            </a:r>
            <a:endParaRPr lang="en-DE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04C077-3CC1-4011-92E7-67EBA0F12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4243605"/>
            <a:ext cx="11840308" cy="170763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9B6DB247-17F1-424A-993B-7F45A415F2B2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91338F-FA44-4B9E-B6B9-E7AAD1066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E3178D28-2F48-40EF-AF3F-496C4BBEB5E8}"/>
              </a:ext>
            </a:extLst>
          </p:cNvPr>
          <p:cNvSpPr/>
          <p:nvPr/>
        </p:nvSpPr>
        <p:spPr>
          <a:xfrm rot="2809067">
            <a:off x="9829803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809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Spiral display </a:t>
            </a:r>
            <a:r>
              <a:rPr lang="en-US" dirty="0"/>
              <a:t>for cyclic time</a:t>
            </a:r>
          </a:p>
          <a:p>
            <a:pPr lvl="1"/>
            <a:r>
              <a:rPr lang="en-US" dirty="0"/>
              <a:t>Time axis mapped to spiral shape</a:t>
            </a:r>
          </a:p>
          <a:p>
            <a:pPr lvl="1"/>
            <a:r>
              <a:rPr lang="en-US" dirty="0"/>
              <a:t>Number of data values per spiral cycle</a:t>
            </a:r>
            <a:br>
              <a:rPr lang="en-US" dirty="0"/>
            </a:br>
            <a:r>
              <a:rPr lang="en-US" dirty="0"/>
              <a:t>decides if and what cyclic patterns</a:t>
            </a:r>
            <a:br>
              <a:rPr lang="en-US" dirty="0"/>
            </a:br>
            <a:r>
              <a:rPr lang="en-US" dirty="0"/>
              <a:t>can be seen (adjustments must</a:t>
            </a:r>
            <a:br>
              <a:rPr lang="en-US" dirty="0"/>
            </a:br>
            <a:r>
              <a:rPr lang="en-US" dirty="0"/>
              <a:t>be possible)</a:t>
            </a:r>
          </a:p>
          <a:p>
            <a:pPr lvl="1"/>
            <a:r>
              <a:rPr lang="en-US" dirty="0"/>
              <a:t>Per spiral segment, different options</a:t>
            </a:r>
            <a:br>
              <a:rPr lang="en-US" dirty="0"/>
            </a:br>
            <a:r>
              <a:rPr lang="en-US" dirty="0"/>
              <a:t>for visualizing data value</a:t>
            </a:r>
          </a:p>
          <a:p>
            <a:pPr lvl="2"/>
            <a:r>
              <a:rPr lang="en-US" dirty="0"/>
              <a:t>Color coding</a:t>
            </a:r>
          </a:p>
          <a:p>
            <a:pPr lvl="2"/>
            <a:r>
              <a:rPr lang="en-US" dirty="0"/>
              <a:t>Bars</a:t>
            </a:r>
          </a:p>
          <a:p>
            <a:pPr lvl="2"/>
            <a:r>
              <a:rPr lang="en-US" dirty="0"/>
              <a:t>Two-tone pseudo coloring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DE2-0E00-4D17-9453-9D043D65420E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34</a:t>
            </a:fld>
            <a:endParaRPr lang="aa-ET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5ACFF2-D2FF-4440-B391-2BFBF402B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6914" y="2207691"/>
            <a:ext cx="4527308" cy="397263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C00B6D1-9CEF-4416-853E-78B6B421F746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605F607-BF28-430E-A338-8D354D28B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1576740-1121-4EC2-8291-AB0B7E075375}"/>
              </a:ext>
            </a:extLst>
          </p:cNvPr>
          <p:cNvSpPr/>
          <p:nvPr/>
        </p:nvSpPr>
        <p:spPr>
          <a:xfrm rot="2809067">
            <a:off x="11025561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87368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Spiral display </a:t>
            </a:r>
            <a:r>
              <a:rPr lang="en-US" dirty="0"/>
              <a:t>for cyclic time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How to draw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spiral segment?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F437-E44C-4DAD-BBC7-DA85388FBFE8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35</a:t>
            </a:fld>
            <a:endParaRPr lang="aa-ET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E413785-2C94-4619-846D-19EF191CAD73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50A33BC-D92B-45CF-ADCB-6A94B1AC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F27B9DFA-103B-4A87-BDB1-E2FB939B5CFB}"/>
              </a:ext>
            </a:extLst>
          </p:cNvPr>
          <p:cNvSpPr/>
          <p:nvPr/>
        </p:nvSpPr>
        <p:spPr>
          <a:xfrm rot="2809067">
            <a:off x="11025561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5390E1-95F0-432C-A260-D270CFC05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6914" y="2207691"/>
            <a:ext cx="4527308" cy="39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1B692B3-7574-4C1A-B492-A412E38A0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Spiral display </a:t>
                </a:r>
                <a:r>
                  <a:rPr lang="en-US" dirty="0">
                    <a:solidFill>
                      <a:schemeClr val="tx1"/>
                    </a:solidFill>
                  </a:rPr>
                  <a:t>for cyclic time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Archimedean spiral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DE" dirty="0"/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1B692B3-7574-4C1A-B492-A412E38A0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B570-D300-4B20-9D7C-85FFC77A8AB9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36</a:t>
            </a:fld>
            <a:endParaRPr lang="aa-ET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6A199DD-CBC9-4221-90C0-64AA51378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8192" y="1955057"/>
            <a:ext cx="5643654" cy="4092474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59A610D4-37F7-42AB-B15F-5A4E5FF81AE6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20706D9-9171-486D-B0A4-A8D350EAB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7151B5EB-EA2A-4211-8718-BF24F3FCBE30}"/>
              </a:ext>
            </a:extLst>
          </p:cNvPr>
          <p:cNvSpPr/>
          <p:nvPr/>
        </p:nvSpPr>
        <p:spPr>
          <a:xfrm rot="2809067">
            <a:off x="11025561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3C163B-E12B-457E-AB00-37BB719AB095}"/>
              </a:ext>
            </a:extLst>
          </p:cNvPr>
          <p:cNvSpPr/>
          <p:nvPr/>
        </p:nvSpPr>
        <p:spPr>
          <a:xfrm>
            <a:off x="718681" y="5243118"/>
            <a:ext cx="471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hlinkClick r:id="rId8"/>
              </a:rPr>
              <a:t>https://www.desmos.com/calculator/cezqlgdrlw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08824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1B692B3-7574-4C1A-B492-A412E38A07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Spiral display </a:t>
                </a:r>
                <a:r>
                  <a:rPr lang="en-US" dirty="0">
                    <a:solidFill>
                      <a:schemeClr val="tx1"/>
                    </a:solidFill>
                  </a:rPr>
                  <a:t>for cyclic time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Archimedean spiral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Compute max.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according to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Number </a:t>
                </a:r>
                <a:r>
                  <a:rPr lang="en-US" dirty="0"/>
                  <a:t>of cycles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Compute </a:t>
                </a:r>
                <a:r>
                  <a:rPr lang="en-US" i="1" dirty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</a:rPr>
                  <a:t> according to</a:t>
                </a:r>
              </a:p>
              <a:p>
                <a:pPr lvl="2"/>
                <a:r>
                  <a:rPr lang="en-US" dirty="0">
                    <a:ea typeface="Cambria Math" panose="02040503050406030204" pitchFamily="18" charset="0"/>
                  </a:rPr>
                  <a:t>Max.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Inner radius</a:t>
                </a:r>
              </a:p>
              <a:p>
                <a:pPr lvl="2"/>
                <a:r>
                  <a:rPr lang="en-US" dirty="0"/>
                  <a:t>Outer radius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Compute points on arc between</a:t>
                </a:r>
              </a:p>
              <a:p>
                <a:pPr lvl="2"/>
                <a:r>
                  <a:rPr lang="en-US" dirty="0"/>
                  <a:t>Start of arc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End of arc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1B692B3-7574-4C1A-B492-A412E38A0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9D6C-4F49-418B-9C39-5141A0969624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37</a:t>
            </a:fld>
            <a:endParaRPr lang="aa-ET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1910C90-7FF9-439B-87D4-44809C74A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900" y="2280027"/>
            <a:ext cx="6213230" cy="4031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function </a:t>
            </a:r>
            <a:r>
              <a:rPr kumimoji="0" lang="en-DE" altLang="en-DE" sz="800" b="0" i="1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spiralArc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(cycles,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radiusInner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radiusOuter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arcStart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arcEnd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scale) {</a:t>
            </a: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Spiral constants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phi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Constants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MATH_PI_DOUBLE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* cycles;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Maximum angle of spiral phi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(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radiusOuter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-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radiusInner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 / 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phi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+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Constants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MATH_PI_DOUBLE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Spiral constant a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// Offset for scaling arc between two successive </a:t>
            </a:r>
            <a:r>
              <a:rPr kumimoji="0" lang="en-DE" altLang="en-DE" sz="800" b="0" i="1" u="none" strike="noStrike" cap="none" normalizeH="0" baseline="0" dirty="0" err="1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cylces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scaleOffset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scale *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Constants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MATH_PI_DOUBLE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*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;</a:t>
            </a: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Functions to compute spiral geometry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(angle) =&gt;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max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(angle *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+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radiusInner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+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scaleOffset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0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);</a:t>
            </a: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point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(angle, radius) =&gt; [radius *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cos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(angle), radius *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sin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(angle)];</a:t>
            </a: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let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[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angle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] = [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arcStart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arcStart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)];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Start </a:t>
            </a:r>
            <a:r>
              <a:rPr kumimoji="0" lang="en-DE" altLang="en-DE" sz="800" b="0" i="1" u="none" strike="noStrike" cap="none" normalizeH="0" baseline="0" dirty="0" err="1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anlge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and radius of spiral arc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let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[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point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angle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)];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Initial point of spiral arc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const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heightTolerance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1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Tolerance error when using arc segment height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while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angle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&lt;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arcEnd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 {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Loop for step-wise construction of points on arc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    // Compute angle step based on a maximum arc height, i.e., max. difference between</a:t>
            </a:r>
            <a:endParaRPr kumimoji="0" lang="en-US" altLang="en-DE" sz="800" b="0" i="1" u="none" strike="noStrike" cap="none" normalizeH="0" baseline="0" dirty="0">
              <a:ln>
                <a:noFill/>
              </a:ln>
              <a:solidFill>
                <a:srgbClr val="8C8C8C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DE" sz="800" i="1" dirty="0">
                <a:solidFill>
                  <a:srgbClr val="8C8C8C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//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actual</a:t>
            </a:r>
            <a:r>
              <a:rPr kumimoji="0" lang="en-US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spiral and our linear approximation</a:t>
            </a:r>
            <a:endParaRPr kumimoji="0" lang="en-US" altLang="en-DE" sz="800" b="0" i="1" u="none" strike="noStrike" cap="none" normalizeH="0" baseline="0" dirty="0">
              <a:ln>
                <a:noFill/>
              </a:ln>
              <a:solidFill>
                <a:srgbClr val="8C8C8C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DE" sz="800" i="1" dirty="0">
                <a:solidFill>
                  <a:srgbClr val="8C8C8C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//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(see http://en.wikipedia.org/wiki/Circular_segment for formulas)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let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step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2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*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acos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1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- </a:t>
            </a:r>
            <a:r>
              <a:rPr lang="en-DE" altLang="en-DE" sz="800" dirty="0" err="1">
                <a:solidFill>
                  <a:srgbClr val="248F8F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heightTolerance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/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Compute angle step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angle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830091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Math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min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angle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+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step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arcEnd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Update angle and limit it to the arc's end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=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radius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angle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Update radius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    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  <a:r>
              <a:rPr kumimoji="0" lang="en-DE" altLang="en-DE" sz="800" b="0" i="0" u="none" strike="noStrike" cap="none" normalizeH="0" baseline="0" dirty="0" err="1">
                <a:ln>
                  <a:noFill/>
                </a:ln>
                <a:solidFill>
                  <a:srgbClr val="7A7A4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push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point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(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angle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,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)); </a:t>
            </a: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// Add point to arc</a:t>
            </a:r>
            <a:b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1" u="none" strike="noStrike" cap="none" normalizeH="0" baseline="0" dirty="0">
                <a:ln>
                  <a:noFill/>
                </a:ln>
                <a:solidFill>
                  <a:srgbClr val="8C8C8C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}</a:t>
            </a: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   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return 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248F8F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arc</a:t>
            </a: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;</a:t>
            </a: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}</a:t>
            </a:r>
            <a:br>
              <a:rPr kumimoji="0" lang="en-DE" altLang="en-DE" sz="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kumimoji="0" lang="en-DE" altLang="en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4F5CC31-BC7A-491F-B6FA-27F9E74995AB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F44C68-2EE9-43FE-A4EF-D2981D53D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9430B0A-9B6F-4390-93F2-0516319D5748}"/>
              </a:ext>
            </a:extLst>
          </p:cNvPr>
          <p:cNvSpPr/>
          <p:nvPr/>
        </p:nvSpPr>
        <p:spPr>
          <a:xfrm rot="2809067">
            <a:off x="11025561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4885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4C5157-C7C0-47AC-9FF6-FD5DC8ACF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54" y="1831143"/>
            <a:ext cx="6383215" cy="40380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9E2CCA-2877-4602-B56E-BEA0770CE490}"/>
              </a:ext>
            </a:extLst>
          </p:cNvPr>
          <p:cNvSpPr/>
          <p:nvPr/>
        </p:nvSpPr>
        <p:spPr>
          <a:xfrm>
            <a:off x="4393296" y="586918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400" dirty="0">
                <a:hlinkClick r:id="rId4"/>
              </a:rPr>
              <a:t>https://vcg.informatik.uni-rostock.de/~ct/software/EnhancedSpiral.js/index.html</a:t>
            </a:r>
            <a:r>
              <a:rPr lang="en-US" sz="1400" dirty="0"/>
              <a:t> </a:t>
            </a:r>
            <a:endParaRPr lang="en-DE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Spiral display </a:t>
            </a:r>
            <a:r>
              <a:rPr lang="en-US" dirty="0">
                <a:solidFill>
                  <a:schemeClr val="tx1"/>
                </a:solidFill>
              </a:rPr>
              <a:t>for cyclic time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Where can we see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cyclic patterns?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Can we see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linear trends as well?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73B7-B94B-4D5F-85AB-5F3A1B999B37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38</a:t>
            </a:fld>
            <a:endParaRPr lang="aa-ET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4F5CC31-BC7A-491F-B6FA-27F9E74995AB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F44C68-2EE9-43FE-A4EF-D2981D53D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09430B0A-9B6F-4390-93F2-0516319D5748}"/>
              </a:ext>
            </a:extLst>
          </p:cNvPr>
          <p:cNvSpPr/>
          <p:nvPr/>
        </p:nvSpPr>
        <p:spPr>
          <a:xfrm rot="2809067">
            <a:off x="11025561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10499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cyclic visualization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7447" cy="4351338"/>
          </a:xfrm>
        </p:spPr>
        <p:txBody>
          <a:bodyPr>
            <a:noAutofit/>
          </a:bodyPr>
          <a:lstStyle/>
          <a:p>
            <a:r>
              <a:rPr lang="en-US" b="1" dirty="0"/>
              <a:t>Cycle plot </a:t>
            </a:r>
            <a:r>
              <a:rPr lang="en-US" dirty="0"/>
              <a:t>for combining linear and cyclic time</a:t>
            </a:r>
          </a:p>
          <a:p>
            <a:pPr lvl="1"/>
            <a:r>
              <a:rPr lang="en-US" dirty="0"/>
              <a:t>Show single large plot for</a:t>
            </a:r>
            <a:br>
              <a:rPr lang="en-US" dirty="0"/>
            </a:br>
            <a:r>
              <a:rPr lang="en-US" dirty="0"/>
              <a:t>recurring time primitives (week day in the example)</a:t>
            </a:r>
          </a:p>
          <a:p>
            <a:pPr lvl="1"/>
            <a:r>
              <a:rPr lang="en-US" dirty="0"/>
              <a:t>Show multiple smaller plots for linear trends per recurring time primitive (Monday’s trend, Tuesday’s trend,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CE4-5A52-4B1B-B24C-0D88155106B2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39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C9284B-E0F3-49AF-A175-D57208E5D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4554" y="2286900"/>
            <a:ext cx="4789288" cy="129642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FAA3D58-98C3-4F4C-A243-B2B533959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4554" y="3784401"/>
            <a:ext cx="4789288" cy="230357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9A95DBF-21FB-4DF2-B1D9-FE6ACDCC5867}"/>
              </a:ext>
            </a:extLst>
          </p:cNvPr>
          <p:cNvSpPr/>
          <p:nvPr/>
        </p:nvSpPr>
        <p:spPr>
          <a:xfrm>
            <a:off x="8581292" y="1570891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6507C1-D489-4DA7-A1E8-E267A7AAF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0B693D4B-BB93-4153-8710-CB6EA8BAF185}"/>
              </a:ext>
            </a:extLst>
          </p:cNvPr>
          <p:cNvSpPr/>
          <p:nvPr/>
        </p:nvSpPr>
        <p:spPr>
          <a:xfrm rot="2809067">
            <a:off x="11025561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A2F359F-5CE5-4CAC-A0F3-724B1529B768}"/>
              </a:ext>
            </a:extLst>
          </p:cNvPr>
          <p:cNvSpPr/>
          <p:nvPr/>
        </p:nvSpPr>
        <p:spPr>
          <a:xfrm rot="2809067">
            <a:off x="9829803" y="135573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6A333-9C04-4237-9979-86077A8C126F}"/>
              </a:ext>
            </a:extLst>
          </p:cNvPr>
          <p:cNvSpPr txBox="1"/>
          <p:nvPr/>
        </p:nvSpPr>
        <p:spPr>
          <a:xfrm>
            <a:off x="7373815" y="224436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plot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00CC1F-90CB-4A1C-8EA8-911817F269F7}"/>
              </a:ext>
            </a:extLst>
          </p:cNvPr>
          <p:cNvSpPr txBox="1"/>
          <p:nvPr/>
        </p:nvSpPr>
        <p:spPr>
          <a:xfrm>
            <a:off x="7373815" y="3752293"/>
            <a:ext cx="11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Cycle plot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2517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2193" cy="4351338"/>
          </a:xfrm>
        </p:spPr>
        <p:txBody>
          <a:bodyPr/>
          <a:lstStyle/>
          <a:p>
            <a:r>
              <a:rPr lang="en-US" dirty="0"/>
              <a:t>So far, we considered the visualization of multivariate data attributes A without explicitly being concerned with the data’s </a:t>
            </a:r>
            <a:r>
              <a:rPr lang="en-US" b="1" dirty="0"/>
              <a:t>frame of reference</a:t>
            </a:r>
          </a:p>
          <a:p>
            <a:r>
              <a:rPr lang="en-US" dirty="0"/>
              <a:t>However, many real-world data analysis problems are related to time T and space S</a:t>
            </a:r>
          </a:p>
          <a:p>
            <a:r>
              <a:rPr lang="en-US" dirty="0"/>
              <a:t>To arrive at expressive, effective, and efficient solutions, we need to </a:t>
            </a:r>
            <a:r>
              <a:rPr lang="en-US" b="1" dirty="0"/>
              <a:t>take into account the specifics of time T and space S </a:t>
            </a:r>
          </a:p>
          <a:p>
            <a:pPr lvl="1"/>
            <a:r>
              <a:rPr lang="en-US" dirty="0"/>
              <a:t>Today: </a:t>
            </a:r>
            <a:r>
              <a:rPr lang="en-US" b="1" dirty="0"/>
              <a:t>Time T</a:t>
            </a:r>
          </a:p>
          <a:p>
            <a:pPr lvl="1"/>
            <a:r>
              <a:rPr lang="en-US" dirty="0"/>
              <a:t>Next lecture: Space 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974-1895-452B-8BEC-ECDE24F08B3E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98875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granularity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Previous examples: Temporal data given at</a:t>
            </a:r>
            <a:br>
              <a:rPr lang="en-US" dirty="0"/>
            </a:br>
            <a:r>
              <a:rPr lang="en-US" dirty="0"/>
              <a:t>a single granularity (mostly dates)</a:t>
            </a:r>
          </a:p>
          <a:p>
            <a:r>
              <a:rPr lang="en-US" dirty="0"/>
              <a:t>Now: Temporal data with multiple granularities</a:t>
            </a:r>
          </a:p>
          <a:p>
            <a:endParaRPr lang="en-US" dirty="0"/>
          </a:p>
          <a:p>
            <a:r>
              <a:rPr lang="en-US" dirty="0"/>
              <a:t>Multiple granularities</a:t>
            </a:r>
          </a:p>
          <a:p>
            <a:pPr lvl="1"/>
            <a:r>
              <a:rPr lang="en-US" dirty="0"/>
              <a:t>Relevant patterns appear at several granularities (or scales)</a:t>
            </a:r>
          </a:p>
          <a:p>
            <a:pPr lvl="1"/>
            <a:r>
              <a:rPr lang="en-US" dirty="0"/>
              <a:t>Need different visual representations for the different granularities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Energy consumption</a:t>
            </a:r>
          </a:p>
          <a:p>
            <a:pPr lvl="2"/>
            <a:r>
              <a:rPr lang="en-US" dirty="0"/>
              <a:t>People present at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0D80-0788-460A-9308-FC5D53F3C6ED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40</a:t>
            </a:fld>
            <a:endParaRPr lang="aa-ET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6052A7D-196E-46D3-8BEE-65888769CB02}"/>
              </a:ext>
            </a:extLst>
          </p:cNvPr>
          <p:cNvSpPr/>
          <p:nvPr/>
        </p:nvSpPr>
        <p:spPr>
          <a:xfrm>
            <a:off x="8581292" y="1746739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DB3A54-711C-4222-9962-A92B68F1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granularity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Cluster and calendar-based </a:t>
            </a:r>
            <a:r>
              <a:rPr lang="en-US" dirty="0"/>
              <a:t>visualization</a:t>
            </a:r>
          </a:p>
          <a:p>
            <a:pPr lvl="1"/>
            <a:r>
              <a:rPr lang="en-US" dirty="0"/>
              <a:t>Given: Measurement given for time of day (high granularity)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Analytic question: </a:t>
            </a:r>
            <a:r>
              <a:rPr lang="en-US" b="1" dirty="0"/>
              <a:t>How does</a:t>
            </a:r>
            <a:br>
              <a:rPr lang="en-US" b="1" dirty="0"/>
            </a:br>
            <a:r>
              <a:rPr lang="en-US" b="1" dirty="0"/>
              <a:t>measurement evolve over a day?</a:t>
            </a:r>
          </a:p>
          <a:p>
            <a:pPr lvl="1"/>
            <a:r>
              <a:rPr lang="en-US" dirty="0"/>
              <a:t>Solution: </a:t>
            </a:r>
            <a:r>
              <a:rPr lang="en-US" b="1" dirty="0"/>
              <a:t>Line plot</a:t>
            </a:r>
          </a:p>
          <a:p>
            <a:pPr lvl="2"/>
            <a:r>
              <a:rPr lang="en-US" dirty="0"/>
              <a:t>Can see daily evolution</a:t>
            </a:r>
          </a:p>
          <a:p>
            <a:pPr lvl="2"/>
            <a:r>
              <a:rPr lang="en-US" dirty="0"/>
              <a:t>Many curves in plot (one per day) can</a:t>
            </a:r>
            <a:br>
              <a:rPr lang="en-US" dirty="0"/>
            </a:br>
            <a:r>
              <a:rPr lang="en-US" dirty="0"/>
              <a:t>lead to over-plotting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FA13-6976-4C10-A377-83F6F3D954CA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41</a:t>
            </a:fld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B99B6-2580-40C0-A9A5-4268AB1C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76" y="2790093"/>
            <a:ext cx="5359554" cy="326377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6052A7D-196E-46D3-8BEE-65888769CB02}"/>
              </a:ext>
            </a:extLst>
          </p:cNvPr>
          <p:cNvSpPr/>
          <p:nvPr/>
        </p:nvSpPr>
        <p:spPr>
          <a:xfrm>
            <a:off x="8581292" y="1746739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DB3A54-711C-4222-9962-A92B68F13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5529BE49-136F-4576-A145-E8582BF571D7}"/>
              </a:ext>
            </a:extLst>
          </p:cNvPr>
          <p:cNvSpPr/>
          <p:nvPr/>
        </p:nvSpPr>
        <p:spPr>
          <a:xfrm rot="2809067">
            <a:off x="11207271" y="1555032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ADF534-7D1E-4A0D-8BA6-B02332E72884}"/>
              </a:ext>
            </a:extLst>
          </p:cNvPr>
          <p:cNvSpPr/>
          <p:nvPr/>
        </p:nvSpPr>
        <p:spPr>
          <a:xfrm>
            <a:off x="6635576" y="6048573"/>
            <a:ext cx="2277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Van </a:t>
            </a:r>
            <a:r>
              <a:rPr lang="en-US" sz="1400" dirty="0" err="1">
                <a:hlinkClick r:id="rId6"/>
              </a:rPr>
              <a:t>Wijk</a:t>
            </a:r>
            <a:r>
              <a:rPr lang="en-US" sz="1400" dirty="0">
                <a:hlinkClick r:id="rId6"/>
              </a:rPr>
              <a:t> &amp; van </a:t>
            </a:r>
            <a:r>
              <a:rPr lang="en-US" sz="1400" dirty="0" err="1">
                <a:hlinkClick r:id="rId6"/>
              </a:rPr>
              <a:t>Selow</a:t>
            </a:r>
            <a:r>
              <a:rPr lang="en-US" sz="1400" dirty="0">
                <a:hlinkClick r:id="rId6"/>
              </a:rPr>
              <a:t> (1999)</a:t>
            </a:r>
            <a:endParaRPr lang="en-DE" sz="14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B8AEEC0-7E13-4388-9B8A-563A0BDD9D77}"/>
              </a:ext>
            </a:extLst>
          </p:cNvPr>
          <p:cNvSpPr/>
          <p:nvPr/>
        </p:nvSpPr>
        <p:spPr>
          <a:xfrm>
            <a:off x="9847384" y="2320978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4C685B-6654-400D-8645-F2B1B0A655E2}"/>
              </a:ext>
            </a:extLst>
          </p:cNvPr>
          <p:cNvSpPr/>
          <p:nvPr/>
        </p:nvSpPr>
        <p:spPr>
          <a:xfrm>
            <a:off x="8753015" y="2717975"/>
            <a:ext cx="2509871" cy="3399046"/>
          </a:xfrm>
          <a:prstGeom prst="roundRect">
            <a:avLst>
              <a:gd name="adj" fmla="val 5321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3372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granularity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Cluster and calendar-based </a:t>
            </a:r>
            <a:r>
              <a:rPr lang="en-US" dirty="0"/>
              <a:t>visualization</a:t>
            </a:r>
          </a:p>
          <a:p>
            <a:pPr lvl="1"/>
            <a:r>
              <a:rPr lang="en-US" dirty="0"/>
              <a:t>Given: Measurement given for time of day (high granularity)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Analytic question: </a:t>
            </a:r>
            <a:r>
              <a:rPr lang="en-US" b="1" dirty="0"/>
              <a:t>Which daily</a:t>
            </a:r>
            <a:br>
              <a:rPr lang="en-US" b="1" dirty="0"/>
            </a:br>
            <a:r>
              <a:rPr lang="en-US" b="1" dirty="0"/>
              <a:t>pattern are common or outliers?</a:t>
            </a:r>
          </a:p>
          <a:p>
            <a:pPr lvl="1"/>
            <a:r>
              <a:rPr lang="en-US" dirty="0"/>
              <a:t>Solution: </a:t>
            </a:r>
            <a:r>
              <a:rPr lang="en-US" b="1" dirty="0"/>
              <a:t>Cluster-based calendar plot</a:t>
            </a:r>
          </a:p>
          <a:p>
            <a:pPr lvl="2"/>
            <a:r>
              <a:rPr lang="en-US" dirty="0"/>
              <a:t>Cluster curves (i.e., daily patterns)</a:t>
            </a:r>
          </a:p>
          <a:p>
            <a:pPr lvl="2"/>
            <a:r>
              <a:rPr lang="en-US" dirty="0"/>
              <a:t>Assign color to each cluster</a:t>
            </a:r>
          </a:p>
          <a:p>
            <a:pPr lvl="2"/>
            <a:r>
              <a:rPr lang="en-US" dirty="0"/>
              <a:t>Color-code calendar according to</a:t>
            </a:r>
            <a:br>
              <a:rPr lang="en-US" dirty="0"/>
            </a:br>
            <a:r>
              <a:rPr lang="en-US" dirty="0"/>
              <a:t>cluster affiliation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BD18-2D4D-46ED-8C6C-20AEF8A3DB1C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42</a:t>
            </a:fld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B99B6-2580-40C0-A9A5-4268AB1C0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76" y="2790093"/>
            <a:ext cx="5359554" cy="326377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6052A7D-196E-46D3-8BEE-65888769CB02}"/>
              </a:ext>
            </a:extLst>
          </p:cNvPr>
          <p:cNvSpPr/>
          <p:nvPr/>
        </p:nvSpPr>
        <p:spPr>
          <a:xfrm>
            <a:off x="8581292" y="1746739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DB3A54-711C-4222-9962-A92B68F13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5529BE49-136F-4576-A145-E8582BF571D7}"/>
              </a:ext>
            </a:extLst>
          </p:cNvPr>
          <p:cNvSpPr/>
          <p:nvPr/>
        </p:nvSpPr>
        <p:spPr>
          <a:xfrm rot="2809067">
            <a:off x="11207271" y="1555032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ADF534-7D1E-4A0D-8BA6-B02332E72884}"/>
              </a:ext>
            </a:extLst>
          </p:cNvPr>
          <p:cNvSpPr/>
          <p:nvPr/>
        </p:nvSpPr>
        <p:spPr>
          <a:xfrm>
            <a:off x="9832823" y="6048573"/>
            <a:ext cx="2277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Van </a:t>
            </a:r>
            <a:r>
              <a:rPr lang="en-US" sz="1400" dirty="0" err="1">
                <a:hlinkClick r:id="rId6"/>
              </a:rPr>
              <a:t>Wijk</a:t>
            </a:r>
            <a:r>
              <a:rPr lang="en-US" sz="1400" dirty="0">
                <a:hlinkClick r:id="rId6"/>
              </a:rPr>
              <a:t> &amp; van </a:t>
            </a:r>
            <a:r>
              <a:rPr lang="en-US" sz="1400" dirty="0" err="1">
                <a:hlinkClick r:id="rId6"/>
              </a:rPr>
              <a:t>Selow</a:t>
            </a:r>
            <a:r>
              <a:rPr lang="en-US" sz="1400" dirty="0">
                <a:hlinkClick r:id="rId6"/>
              </a:rPr>
              <a:t> (1999)</a:t>
            </a:r>
            <a:endParaRPr lang="en-DE" sz="14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3DB6E37-1560-4238-A55F-404A18A92568}"/>
              </a:ext>
            </a:extLst>
          </p:cNvPr>
          <p:cNvSpPr/>
          <p:nvPr/>
        </p:nvSpPr>
        <p:spPr>
          <a:xfrm rot="16200000">
            <a:off x="6211976" y="3250222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B940B9-E6CD-4F91-B04D-ECA3A8583C16}"/>
              </a:ext>
            </a:extLst>
          </p:cNvPr>
          <p:cNvSpPr/>
          <p:nvPr/>
        </p:nvSpPr>
        <p:spPr>
          <a:xfrm>
            <a:off x="6571069" y="2717975"/>
            <a:ext cx="2150416" cy="3399046"/>
          </a:xfrm>
          <a:prstGeom prst="roundRect">
            <a:avLst>
              <a:gd name="adj" fmla="val 5321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8165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granularity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Cluster and calendar-based </a:t>
            </a:r>
            <a:r>
              <a:rPr lang="en-US" dirty="0"/>
              <a:t>visualization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Think about: How to cluster daily plots?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Hierarchical clustering: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Compute similarity of plots</a:t>
            </a:r>
            <a:br>
              <a:rPr lang="en-US" dirty="0"/>
            </a:br>
            <a:r>
              <a:rPr lang="en-US" dirty="0"/>
              <a:t>(different similarity metrics possible)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Merge two most similar plots to a</a:t>
            </a:r>
            <a:br>
              <a:rPr lang="en-US" dirty="0"/>
            </a:br>
            <a:r>
              <a:rPr lang="en-US" dirty="0"/>
              <a:t>new cluster with its own</a:t>
            </a:r>
            <a:br>
              <a:rPr lang="en-US" dirty="0"/>
            </a:br>
            <a:r>
              <a:rPr lang="en-US" dirty="0"/>
              <a:t>representative plot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Continue with 1. until hierarchy</a:t>
            </a:r>
            <a:br>
              <a:rPr lang="en-US" dirty="0"/>
            </a:br>
            <a:r>
              <a:rPr lang="en-US" dirty="0"/>
              <a:t>is complete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FD5F-5258-4441-9AB5-5901F348CF03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43</a:t>
            </a:fld>
            <a:endParaRPr lang="aa-ET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6052A7D-196E-46D3-8BEE-65888769CB02}"/>
              </a:ext>
            </a:extLst>
          </p:cNvPr>
          <p:cNvSpPr/>
          <p:nvPr/>
        </p:nvSpPr>
        <p:spPr>
          <a:xfrm>
            <a:off x="8581292" y="1746739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DB3A54-711C-4222-9962-A92B68F1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5529BE49-136F-4576-A145-E8582BF571D7}"/>
              </a:ext>
            </a:extLst>
          </p:cNvPr>
          <p:cNvSpPr/>
          <p:nvPr/>
        </p:nvSpPr>
        <p:spPr>
          <a:xfrm rot="2809067">
            <a:off x="11207271" y="1555032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AC79AA1-14E0-4AAD-9E03-04D890668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0829" y="2318614"/>
            <a:ext cx="4593995" cy="38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time with branching structure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3829" cy="4351338"/>
          </a:xfrm>
        </p:spPr>
        <p:txBody>
          <a:bodyPr>
            <a:noAutofit/>
          </a:bodyPr>
          <a:lstStyle/>
          <a:p>
            <a:r>
              <a:rPr lang="en-US" dirty="0"/>
              <a:t>Previous examples: Ordered time, where</a:t>
            </a:r>
            <a:br>
              <a:rPr lang="en-US" dirty="0"/>
            </a:br>
            <a:r>
              <a:rPr lang="en-US" dirty="0"/>
              <a:t>temporal primitives form a sequence</a:t>
            </a:r>
          </a:p>
          <a:p>
            <a:r>
              <a:rPr lang="en-US" dirty="0"/>
              <a:t>Now: Branching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Recall: Branching time</a:t>
            </a:r>
          </a:p>
          <a:p>
            <a:pPr lvl="1"/>
            <a:r>
              <a:rPr lang="en-US" dirty="0"/>
              <a:t>Different alternative paths of time exist</a:t>
            </a:r>
          </a:p>
          <a:p>
            <a:pPr lvl="1"/>
            <a:r>
              <a:rPr lang="en-US" b="1" dirty="0"/>
              <a:t>Uncertainty</a:t>
            </a:r>
            <a:r>
              <a:rPr lang="en-US" dirty="0"/>
              <a:t> </a:t>
            </a:r>
            <a:r>
              <a:rPr lang="en-US" dirty="0" err="1"/>
              <a:t>w.r.t.</a:t>
            </a:r>
            <a:r>
              <a:rPr lang="en-US" dirty="0"/>
              <a:t> what will actually happen</a:t>
            </a:r>
          </a:p>
          <a:p>
            <a:pPr lvl="1"/>
            <a:r>
              <a:rPr lang="en-US" dirty="0"/>
              <a:t>Example: Planning scenarios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3437-E168-4245-AAF6-00382353C47C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44</a:t>
            </a:fld>
            <a:endParaRPr lang="aa-ET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F5F6E1-68E4-497E-9F7E-3776F4BB5AA7}"/>
              </a:ext>
            </a:extLst>
          </p:cNvPr>
          <p:cNvSpPr/>
          <p:nvPr/>
        </p:nvSpPr>
        <p:spPr>
          <a:xfrm>
            <a:off x="8581292" y="1940700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7ADEFB-D3AD-4404-B71B-0FB9A522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2BAF7F95-450E-4637-B0DD-D7EEE3BF0ED2}"/>
              </a:ext>
            </a:extLst>
          </p:cNvPr>
          <p:cNvSpPr/>
          <p:nvPr/>
        </p:nvSpPr>
        <p:spPr>
          <a:xfrm rot="2809067">
            <a:off x="10747299" y="1732373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4656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time with branching structure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Planning lines</a:t>
            </a:r>
            <a:r>
              <a:rPr lang="en-US" dirty="0"/>
              <a:t> for planning with </a:t>
            </a:r>
            <a:r>
              <a:rPr lang="en-US" b="1" dirty="0"/>
              <a:t>uncertainty</a:t>
            </a:r>
          </a:p>
          <a:p>
            <a:pPr lvl="1"/>
            <a:r>
              <a:rPr lang="en-US" dirty="0"/>
              <a:t>Intervals represented as capped</a:t>
            </a:r>
            <a:br>
              <a:rPr lang="en-US" dirty="0"/>
            </a:br>
            <a:r>
              <a:rPr lang="en-US" dirty="0"/>
              <a:t>bars to encode</a:t>
            </a:r>
          </a:p>
          <a:p>
            <a:pPr lvl="2"/>
            <a:r>
              <a:rPr lang="en-US" dirty="0"/>
              <a:t>Earliest/latest start</a:t>
            </a:r>
          </a:p>
          <a:p>
            <a:pPr lvl="2"/>
            <a:r>
              <a:rPr lang="en-US" dirty="0"/>
              <a:t>Earliest/latest end</a:t>
            </a:r>
          </a:p>
          <a:p>
            <a:pPr lvl="2"/>
            <a:r>
              <a:rPr lang="en-US" dirty="0"/>
              <a:t>Max./min. duration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Bars arranged on temporal</a:t>
            </a:r>
            <a:br>
              <a:rPr lang="en-US" dirty="0"/>
            </a:br>
            <a:r>
              <a:rPr lang="en-US" dirty="0"/>
              <a:t>grid to encode</a:t>
            </a:r>
          </a:p>
          <a:p>
            <a:pPr lvl="2"/>
            <a:r>
              <a:rPr lang="en-US" dirty="0"/>
              <a:t>Temporal location</a:t>
            </a:r>
          </a:p>
          <a:p>
            <a:pPr lvl="2"/>
            <a:r>
              <a:rPr lang="en-US" dirty="0"/>
              <a:t>Potential branches</a:t>
            </a:r>
            <a:br>
              <a:rPr lang="en-US" dirty="0"/>
            </a:br>
            <a:r>
              <a:rPr lang="en-US" dirty="0"/>
              <a:t>and convergences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C945-241D-469E-A976-83F02FCB019C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45</a:t>
            </a:fld>
            <a:endParaRPr lang="aa-ET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C68C68-3E93-4D6B-B656-C6A4D18DD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1378" y="2927350"/>
            <a:ext cx="6953752" cy="287795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9F5F6E1-68E4-497E-9F7E-3776F4BB5AA7}"/>
              </a:ext>
            </a:extLst>
          </p:cNvPr>
          <p:cNvSpPr/>
          <p:nvPr/>
        </p:nvSpPr>
        <p:spPr>
          <a:xfrm>
            <a:off x="8581292" y="1940700"/>
            <a:ext cx="234462" cy="1769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27ADEFB-D3AD-4404-B71B-0FB9A5220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754" y="1162574"/>
            <a:ext cx="3179376" cy="9673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2BAF7F95-450E-4637-B0DD-D7EEE3BF0ED2}"/>
              </a:ext>
            </a:extLst>
          </p:cNvPr>
          <p:cNvSpPr/>
          <p:nvPr/>
        </p:nvSpPr>
        <p:spPr>
          <a:xfrm rot="2809067">
            <a:off x="10747299" y="1732373"/>
            <a:ext cx="269631" cy="35755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8198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temporal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Fundamental strategies: static vs. dynamic representation</a:t>
            </a:r>
          </a:p>
          <a:p>
            <a:r>
              <a:rPr lang="en-US" dirty="0"/>
              <a:t>Basic visual mapping of time to visual variables</a:t>
            </a:r>
          </a:p>
          <a:p>
            <a:r>
              <a:rPr lang="en-US" dirty="0"/>
              <a:t>Overview of selected techniques for visualizing temporal data</a:t>
            </a:r>
          </a:p>
          <a:p>
            <a:pPr lvl="1"/>
            <a:r>
              <a:rPr lang="en-US" dirty="0"/>
              <a:t>Instants vs. intervals</a:t>
            </a:r>
          </a:p>
          <a:p>
            <a:pPr lvl="1"/>
            <a:r>
              <a:rPr lang="en-US" dirty="0"/>
              <a:t>Linear vs. cyclic time</a:t>
            </a:r>
          </a:p>
          <a:p>
            <a:pPr lvl="1"/>
            <a:r>
              <a:rPr lang="en-US" dirty="0"/>
              <a:t>Multiple granularities</a:t>
            </a:r>
          </a:p>
          <a:p>
            <a:pPr lvl="1"/>
            <a:r>
              <a:rPr lang="en-US" dirty="0"/>
              <a:t>Branching time with uncertainties</a:t>
            </a:r>
          </a:p>
          <a:p>
            <a:r>
              <a:rPr lang="en-US" dirty="0"/>
              <a:t>Many more techniques known in the literature: </a:t>
            </a:r>
            <a:r>
              <a:rPr lang="en-US" b="1" dirty="0"/>
              <a:t>The </a:t>
            </a:r>
            <a:r>
              <a:rPr lang="en-US" b="1" dirty="0" err="1"/>
              <a:t>TimeViz</a:t>
            </a:r>
            <a:r>
              <a:rPr lang="en-US" b="1" dirty="0"/>
              <a:t> Browser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C347-8D48-4935-92F8-8CEAF6F0D8BF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36659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TimeViz</a:t>
            </a:r>
            <a:r>
              <a:rPr lang="en-US" dirty="0"/>
              <a:t> Browser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Public website with more than 150 different techniques</a:t>
            </a:r>
          </a:p>
          <a:p>
            <a:r>
              <a:rPr lang="en-US" dirty="0"/>
              <a:t>Each technique</a:t>
            </a:r>
          </a:p>
          <a:p>
            <a:pPr lvl="1"/>
            <a:r>
              <a:rPr lang="en-US" dirty="0"/>
              <a:t>Brief description</a:t>
            </a:r>
          </a:p>
          <a:p>
            <a:pPr lvl="1"/>
            <a:r>
              <a:rPr lang="en-US" dirty="0"/>
              <a:t>Illustrating figure</a:t>
            </a:r>
          </a:p>
          <a:p>
            <a:pPr lvl="1"/>
            <a:r>
              <a:rPr lang="en-US" dirty="0"/>
              <a:t>Relevant references</a:t>
            </a:r>
          </a:p>
          <a:p>
            <a:r>
              <a:rPr lang="en-US" dirty="0"/>
              <a:t>Categorization of techniques according to simple criteria</a:t>
            </a:r>
          </a:p>
          <a:p>
            <a:pPr lvl="2"/>
            <a:r>
              <a:rPr lang="en-US" b="1" dirty="0"/>
              <a:t>Time:</a:t>
            </a:r>
            <a:r>
              <a:rPr lang="en-US" dirty="0"/>
              <a:t> Primitives: Points vs. intervals, Arrangement: linear vs. cyclic</a:t>
            </a:r>
          </a:p>
          <a:p>
            <a:pPr lvl="2"/>
            <a:r>
              <a:rPr lang="en-US" b="1" dirty="0"/>
              <a:t>Data:</a:t>
            </a:r>
            <a:r>
              <a:rPr lang="en-US" dirty="0"/>
              <a:t> Number of variables: single vs. multiple; Frame of reference: abstract vs. spatial</a:t>
            </a:r>
          </a:p>
          <a:p>
            <a:pPr lvl="2"/>
            <a:r>
              <a:rPr lang="en-US" b="1" dirty="0"/>
              <a:t>Visual representation:</a:t>
            </a:r>
            <a:r>
              <a:rPr lang="en-US" dirty="0"/>
              <a:t> Mapping of time: Static vs. dynamic; Dimensionality: 2D vs. 3D</a:t>
            </a:r>
          </a:p>
          <a:p>
            <a:r>
              <a:rPr lang="en-US" dirty="0"/>
              <a:t>Filter by category, full-text search, tagging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E06-E5F4-4074-A501-18A20BAB7B55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47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35587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TimeViz</a:t>
            </a:r>
            <a:r>
              <a:rPr lang="en-US" dirty="0"/>
              <a:t> Browser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Demo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01FE-3229-4787-8D6D-236029F3D16F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48</a:t>
            </a:fld>
            <a:endParaRPr lang="aa-E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BC008-D94E-4A6F-9344-74C26E521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3" y="3365291"/>
            <a:ext cx="4401392" cy="1702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59923-5EA2-4977-B73F-D9D8A9AB2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59" y="1892386"/>
            <a:ext cx="6617682" cy="38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87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 about optimization strategies to mitigate sine illusion in </a:t>
            </a:r>
            <a:r>
              <a:rPr lang="en-US" dirty="0">
                <a:hlinkClick r:id="rId3"/>
              </a:rPr>
              <a:t>Bu et al. (2021)</a:t>
            </a:r>
            <a:r>
              <a:rPr lang="en-US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Generate and interpret spiral representations for different search terms at </a:t>
            </a:r>
            <a:r>
              <a:rPr lang="en-US" dirty="0">
                <a:hlinkClick r:id="rId4"/>
              </a:rPr>
              <a:t>https://wikipulse.com</a:t>
            </a:r>
            <a:r>
              <a:rPr lang="en-US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about cluster and calendar-based visualization in </a:t>
            </a:r>
            <a:r>
              <a:rPr lang="en-US" dirty="0">
                <a:hlinkClick r:id="rId5"/>
              </a:rPr>
              <a:t>Van </a:t>
            </a:r>
            <a:r>
              <a:rPr lang="en-US" dirty="0" err="1">
                <a:hlinkClick r:id="rId5"/>
              </a:rPr>
              <a:t>Wijk</a:t>
            </a:r>
            <a:r>
              <a:rPr lang="en-US" dirty="0">
                <a:hlinkClick r:id="rId5"/>
              </a:rPr>
              <a:t> &amp; van </a:t>
            </a:r>
            <a:r>
              <a:rPr lang="en-US" dirty="0" err="1">
                <a:hlinkClick r:id="rId5"/>
              </a:rPr>
              <a:t>Selow</a:t>
            </a:r>
            <a:r>
              <a:rPr lang="en-US" dirty="0">
                <a:hlinkClick r:id="rId5"/>
              </a:rPr>
              <a:t> (1999)</a:t>
            </a:r>
            <a:r>
              <a:rPr lang="en-US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 at least five additional visualization techniques listed in the </a:t>
            </a:r>
            <a:r>
              <a:rPr lang="en-US" dirty="0" err="1">
                <a:hlinkClick r:id="rId6"/>
              </a:rPr>
              <a:t>TimeViz</a:t>
            </a:r>
            <a:r>
              <a:rPr lang="en-US" dirty="0">
                <a:hlinkClick r:id="rId6"/>
              </a:rPr>
              <a:t> Browser</a:t>
            </a:r>
            <a:r>
              <a:rPr lang="en-US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D2B0-7A11-4ACF-B49B-07C6569E7368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49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5039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temporal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5676" cy="4351338"/>
          </a:xfrm>
        </p:spPr>
        <p:txBody>
          <a:bodyPr>
            <a:noAutofit/>
          </a:bodyPr>
          <a:lstStyle/>
          <a:p>
            <a:r>
              <a:rPr lang="en-US" dirty="0"/>
              <a:t>Time is an exceptional dimension</a:t>
            </a:r>
          </a:p>
          <a:p>
            <a:r>
              <a:rPr lang="en-US" dirty="0"/>
              <a:t>Virtually everything around us is related to time</a:t>
            </a:r>
          </a:p>
          <a:p>
            <a:r>
              <a:rPr lang="en-US" dirty="0"/>
              <a:t>Many data analyses seek to understand data in relation to time:</a:t>
            </a:r>
            <a:br>
              <a:rPr lang="en-US" dirty="0"/>
            </a:br>
            <a:r>
              <a:rPr lang="en-US" dirty="0"/>
              <a:t>“How do data attributes behave </a:t>
            </a:r>
            <a:r>
              <a:rPr lang="en-US" dirty="0" err="1"/>
              <a:t>wrt</a:t>
            </a:r>
            <a:r>
              <a:rPr lang="en-US" dirty="0"/>
              <a:t>. time: T </a:t>
            </a:r>
            <a:r>
              <a:rPr lang="en-US" dirty="0">
                <a:sym typeface="Wingdings" panose="05000000000000000000" pitchFamily="2" charset="2"/>
              </a:rPr>
              <a:t> A ?”</a:t>
            </a:r>
          </a:p>
          <a:p>
            <a:r>
              <a:rPr lang="en-US" dirty="0">
                <a:sym typeface="Wingdings" panose="05000000000000000000" pitchFamily="2" charset="2"/>
              </a:rPr>
              <a:t>For appropriate visualization, we need to know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Characteristics of time and temporal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Analytical questions being asked for temporal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Visualization techniques taking specifics of time into account</a:t>
            </a:r>
          </a:p>
          <a:p>
            <a:r>
              <a:rPr lang="en-US" dirty="0">
                <a:sym typeface="Wingdings" panose="05000000000000000000" pitchFamily="2" charset="2"/>
              </a:rPr>
              <a:t>Note: We can fill a whole book with this topic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68C1-2299-41E9-AB10-42334A3CFACA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</a:t>
            </a:fld>
            <a:endParaRPr lang="aa-E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DB6AC-B014-4852-AEFB-8C7F726E8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83" y="1213965"/>
            <a:ext cx="3005990" cy="4250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025570-242B-4511-92D6-B19E0761D7A8}"/>
              </a:ext>
            </a:extLst>
          </p:cNvPr>
          <p:cNvSpPr txBox="1"/>
          <p:nvPr/>
        </p:nvSpPr>
        <p:spPr>
          <a:xfrm>
            <a:off x="9345814" y="5487310"/>
            <a:ext cx="200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</a:t>
            </a:r>
            <a:r>
              <a:rPr lang="en-US" dirty="0">
                <a:hlinkClick r:id="rId4"/>
              </a:rPr>
              <a:t>/timeviz.net</a:t>
            </a:r>
            <a:r>
              <a:rPr lang="en-US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77278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CB716-B855-4A4F-A5B9-04842F37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2867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examples of relevant analytical questions regarding temporal data!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is the dimension of time characterized?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difference between temporal and dynamic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pros and cons of mapping time to space vs. time to 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the </a:t>
            </a:r>
            <a:r>
              <a:rPr lang="en-US" dirty="0" err="1"/>
              <a:t>TimeWheel</a:t>
            </a:r>
            <a:r>
              <a:rPr lang="en-US" dirty="0"/>
              <a:t>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 problem with stream graphs and how can it be mitigated?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a spiral segment be rendered?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similar daily plots be clustered?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</a:t>
            </a:r>
            <a:r>
              <a:rPr lang="en-US" dirty="0" err="1"/>
              <a:t>PlanningLines</a:t>
            </a:r>
            <a:r>
              <a:rPr lang="en-US" dirty="0"/>
              <a:t> good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techniques did you find most interesting in the </a:t>
            </a:r>
            <a:r>
              <a:rPr lang="en-US" dirty="0" err="1"/>
              <a:t>TimeViz</a:t>
            </a:r>
            <a:r>
              <a:rPr lang="en-US" dirty="0"/>
              <a:t> Browser?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61B-8DF0-4102-9416-DE9296BDA175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50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8296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time and temporal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Dimension of time</a:t>
            </a:r>
          </a:p>
          <a:p>
            <a:pPr lvl="1"/>
            <a:r>
              <a:rPr lang="en-US" dirty="0"/>
              <a:t>Scale</a:t>
            </a:r>
          </a:p>
          <a:p>
            <a:pPr lvl="1"/>
            <a:r>
              <a:rPr lang="en-US" dirty="0"/>
              <a:t>Primitives</a:t>
            </a:r>
          </a:p>
          <a:p>
            <a:pPr lvl="1"/>
            <a:r>
              <a:rPr lang="en-US" dirty="0"/>
              <a:t>Arrangement</a:t>
            </a:r>
          </a:p>
          <a:p>
            <a:pPr lvl="1"/>
            <a:r>
              <a:rPr lang="en-US" dirty="0"/>
              <a:t>Granularity</a:t>
            </a:r>
          </a:p>
          <a:p>
            <a:pPr lvl="1"/>
            <a:r>
              <a:rPr lang="en-US" dirty="0"/>
              <a:t>Structure</a:t>
            </a:r>
          </a:p>
          <a:p>
            <a:r>
              <a:rPr lang="en-US" dirty="0"/>
              <a:t>Connection of time and data</a:t>
            </a:r>
          </a:p>
          <a:p>
            <a:pPr lvl="1"/>
            <a:r>
              <a:rPr lang="en-US" dirty="0"/>
              <a:t>Non-temporal vs. temporal data</a:t>
            </a:r>
          </a:p>
          <a:p>
            <a:pPr lvl="1"/>
            <a:r>
              <a:rPr lang="en-US" dirty="0"/>
              <a:t>Static vs. dynamic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2860-4AD1-4819-A567-675A8F7B57BC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6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6036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time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Temporal scale</a:t>
            </a:r>
          </a:p>
          <a:p>
            <a:pPr lvl="1"/>
            <a:r>
              <a:rPr lang="en-US" dirty="0"/>
              <a:t>As for regular data: </a:t>
            </a:r>
            <a:r>
              <a:rPr lang="en-US" b="1" dirty="0"/>
              <a:t>ordinal </a:t>
            </a:r>
            <a:r>
              <a:rPr lang="en-US" dirty="0"/>
              <a:t>(“before”), </a:t>
            </a:r>
            <a:r>
              <a:rPr lang="en-US" b="1" dirty="0"/>
              <a:t>discrete</a:t>
            </a:r>
            <a:r>
              <a:rPr lang="en-US" dirty="0"/>
              <a:t> (“2022-03-24”), and </a:t>
            </a:r>
            <a:r>
              <a:rPr lang="en-US" b="1" dirty="0"/>
              <a:t>continuous</a:t>
            </a:r>
            <a:r>
              <a:rPr lang="en-US" dirty="0"/>
              <a:t> (“1.5878 </a:t>
            </a:r>
            <a:r>
              <a:rPr lang="en-US" dirty="0" err="1"/>
              <a:t>ms</a:t>
            </a:r>
            <a:r>
              <a:rPr lang="en-US" dirty="0"/>
              <a:t>”) time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b="1" dirty="0"/>
              <a:t>Temporal primitives</a:t>
            </a:r>
          </a:p>
          <a:p>
            <a:pPr lvl="1"/>
            <a:r>
              <a:rPr lang="en-US" b="1" dirty="0"/>
              <a:t>Instants</a:t>
            </a:r>
          </a:p>
          <a:p>
            <a:pPr lvl="2"/>
            <a:r>
              <a:rPr lang="en-US" dirty="0"/>
              <a:t>Singular point in time</a:t>
            </a:r>
          </a:p>
          <a:p>
            <a:pPr lvl="2"/>
            <a:r>
              <a:rPr lang="en-US" dirty="0"/>
              <a:t>No temporal extent</a:t>
            </a:r>
          </a:p>
          <a:p>
            <a:pPr lvl="1"/>
            <a:r>
              <a:rPr lang="en-US" b="1" dirty="0"/>
              <a:t>Intervals</a:t>
            </a:r>
          </a:p>
          <a:p>
            <a:pPr lvl="2"/>
            <a:r>
              <a:rPr lang="en-US" dirty="0"/>
              <a:t>Have an extent</a:t>
            </a:r>
          </a:p>
          <a:p>
            <a:pPr lvl="2"/>
            <a:r>
              <a:rPr lang="en-US" dirty="0"/>
              <a:t>Defined by two time instants or</a:t>
            </a:r>
            <a:br>
              <a:rPr lang="en-US" dirty="0"/>
            </a:br>
            <a:r>
              <a:rPr lang="en-US" dirty="0"/>
              <a:t>by one instant plus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8C97-3CFA-4F06-A622-CCF8A6E0C21B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7</a:t>
            </a:fld>
            <a:endParaRPr lang="aa-ET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1AC80D-3340-49F0-8014-F7583E098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2339" y="3751589"/>
            <a:ext cx="7375117" cy="24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time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  <a:headEnd type="none" w="med" len="med"/>
            <a:tailEnd type="triangle" w="lg" len="lg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Temporal arrangement</a:t>
            </a:r>
          </a:p>
          <a:p>
            <a:pPr lvl="1"/>
            <a:r>
              <a:rPr lang="en-US" dirty="0"/>
              <a:t>Describes how temporal primitives are aligned in time</a:t>
            </a:r>
          </a:p>
          <a:p>
            <a:pPr lvl="2"/>
            <a:r>
              <a:rPr lang="en-US" b="1" dirty="0"/>
              <a:t>Linear:</a:t>
            </a:r>
            <a:r>
              <a:rPr lang="en-US" dirty="0"/>
              <a:t> Linearly arranged time primitives (e.g., dates)</a:t>
            </a:r>
            <a:endParaRPr lang="en-US" b="1" dirty="0"/>
          </a:p>
          <a:p>
            <a:pPr lvl="2"/>
            <a:r>
              <a:rPr lang="en-US" b="1" dirty="0"/>
              <a:t>Cyclic:</a:t>
            </a:r>
            <a:r>
              <a:rPr lang="en-US" dirty="0"/>
              <a:t> Cyclically arranged time primitives (e.g., seasons, hours of the day)</a:t>
            </a:r>
            <a:endParaRPr lang="en-US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Temporal granularity</a:t>
            </a:r>
          </a:p>
          <a:p>
            <a:pPr lvl="1"/>
            <a:r>
              <a:rPr lang="en-US" b="1" dirty="0"/>
              <a:t>Single granularity</a:t>
            </a:r>
          </a:p>
          <a:p>
            <a:pPr lvl="2"/>
            <a:r>
              <a:rPr lang="en-US" dirty="0"/>
              <a:t>Data available only at one scale,</a:t>
            </a:r>
            <a:br>
              <a:rPr lang="en-US" dirty="0"/>
            </a:br>
            <a:r>
              <a:rPr lang="en-US" dirty="0"/>
              <a:t>typical for continuous (measured) time</a:t>
            </a:r>
          </a:p>
          <a:p>
            <a:pPr lvl="1"/>
            <a:r>
              <a:rPr lang="en-US" b="1" dirty="0"/>
              <a:t>Multiple granularities</a:t>
            </a:r>
          </a:p>
          <a:p>
            <a:pPr lvl="2"/>
            <a:r>
              <a:rPr lang="en-US" dirty="0"/>
              <a:t>Time organized hierarchically into different levels of detail</a:t>
            </a:r>
          </a:p>
          <a:p>
            <a:pPr lvl="2"/>
            <a:r>
              <a:rPr lang="en-US" dirty="0"/>
              <a:t>Examples: Days, months, years, decades, centuries vs. days, weeks, years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001A-9D6E-4F91-BEF7-9FA6BC0110DA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8</a:t>
            </a:fld>
            <a:endParaRPr lang="aa-ET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9A4B12-CFC7-4775-95C0-8A4CFCCE8ED0}"/>
              </a:ext>
            </a:extLst>
          </p:cNvPr>
          <p:cNvCxnSpPr/>
          <p:nvPr/>
        </p:nvCxnSpPr>
        <p:spPr>
          <a:xfrm>
            <a:off x="8153400" y="2844731"/>
            <a:ext cx="1357322" cy="1588"/>
          </a:xfrm>
          <a:prstGeom prst="straightConnector1">
            <a:avLst/>
          </a:prstGeom>
          <a:ln w="317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3AB0273D-079F-40D2-9C0A-D64C04798C39}"/>
              </a:ext>
            </a:extLst>
          </p:cNvPr>
          <p:cNvSpPr/>
          <p:nvPr/>
        </p:nvSpPr>
        <p:spPr>
          <a:xfrm>
            <a:off x="10336191" y="2844731"/>
            <a:ext cx="577122" cy="577122"/>
          </a:xfrm>
          <a:prstGeom prst="arc">
            <a:avLst>
              <a:gd name="adj1" fmla="val 16200000"/>
              <a:gd name="adj2" fmla="val 14076316"/>
            </a:avLst>
          </a:prstGeom>
          <a:ln w="317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4022323-7111-40D2-AAFB-3A607EB9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2105" y="4183424"/>
            <a:ext cx="4739911" cy="86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A67133-5876-41EC-B536-D048335E9FA7}"/>
              </a:ext>
            </a:extLst>
          </p:cNvPr>
          <p:cNvSpPr txBox="1"/>
          <p:nvPr/>
        </p:nvSpPr>
        <p:spPr>
          <a:xfrm rot="305999">
            <a:off x="8501691" y="5330884"/>
            <a:ext cx="3381741" cy="5847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ym typeface="Wingdings" panose="05000000000000000000" pitchFamily="2" charset="2"/>
              </a:rPr>
              <a:t>Beware of inconsistencies, for instance, leap years or overlapping week and months.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14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3C7D-4057-4B89-9CC0-934B0A92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time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692B3-7574-4C1A-B492-A412E38A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Structure of time</a:t>
            </a:r>
          </a:p>
          <a:p>
            <a:pPr lvl="1"/>
            <a:r>
              <a:rPr lang="en-US" b="1" dirty="0"/>
              <a:t>Ordered time</a:t>
            </a:r>
          </a:p>
          <a:p>
            <a:pPr lvl="2"/>
            <a:r>
              <a:rPr lang="en-US" dirty="0"/>
              <a:t>Time progresses along a single axis</a:t>
            </a:r>
          </a:p>
          <a:p>
            <a:pPr lvl="2"/>
            <a:r>
              <a:rPr lang="en-US" dirty="0"/>
              <a:t>Example: Stock market data</a:t>
            </a:r>
          </a:p>
          <a:p>
            <a:pPr lvl="1"/>
            <a:r>
              <a:rPr lang="en-US" b="1" dirty="0"/>
              <a:t>Branching time</a:t>
            </a:r>
          </a:p>
          <a:p>
            <a:pPr lvl="2"/>
            <a:r>
              <a:rPr lang="en-US" dirty="0"/>
              <a:t>Different alternative paths of time exist of</a:t>
            </a:r>
            <a:br>
              <a:rPr lang="en-US" dirty="0"/>
            </a:br>
            <a:r>
              <a:rPr lang="en-US" dirty="0"/>
              <a:t>which </a:t>
            </a:r>
            <a:r>
              <a:rPr lang="en-US" b="1" dirty="0"/>
              <a:t>only one </a:t>
            </a:r>
            <a:r>
              <a:rPr lang="en-US" dirty="0"/>
              <a:t>will eventually be taken</a:t>
            </a:r>
          </a:p>
          <a:p>
            <a:pPr lvl="2"/>
            <a:r>
              <a:rPr lang="en-US" dirty="0"/>
              <a:t>Example: Planning scenarios</a:t>
            </a:r>
          </a:p>
          <a:p>
            <a:pPr lvl="1"/>
            <a:r>
              <a:rPr lang="en-US" dirty="0"/>
              <a:t>Time with </a:t>
            </a:r>
            <a:r>
              <a:rPr lang="en-US" b="1" dirty="0"/>
              <a:t>multiple perspectives</a:t>
            </a:r>
          </a:p>
          <a:p>
            <a:pPr lvl="2"/>
            <a:r>
              <a:rPr lang="en-US" dirty="0"/>
              <a:t>Several alternative timelines exists simultaneously</a:t>
            </a:r>
          </a:p>
          <a:p>
            <a:pPr lvl="2"/>
            <a:r>
              <a:rPr lang="en-US" dirty="0"/>
              <a:t>Example: Eye witness reports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D4C4-C165-4EA8-9436-6D4122D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2EB-1426-4503-AEA9-03D14879E639}" type="datetime1">
              <a:rPr lang="en-US" smtClean="0"/>
              <a:t>12/19/2022</a:t>
            </a:fld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17BF-5579-4CEF-97E7-DFF1C241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Christian Tominski, University of Rostock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AF33-765C-4703-8701-6FDAF4EE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BB75-8474-4E4F-9359-D617846A1479}" type="slidenum">
              <a:rPr lang="aa-ET" smtClean="0"/>
              <a:pPr/>
              <a:t>9</a:t>
            </a:fld>
            <a:endParaRPr lang="aa-ET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FE7F5A-83FD-4C9D-9C7C-CF836FA758E6}"/>
              </a:ext>
            </a:extLst>
          </p:cNvPr>
          <p:cNvCxnSpPr/>
          <p:nvPr/>
        </p:nvCxnSpPr>
        <p:spPr>
          <a:xfrm>
            <a:off x="6409759" y="2842513"/>
            <a:ext cx="1357322" cy="1588"/>
          </a:xfrm>
          <a:prstGeom prst="straightConnector1">
            <a:avLst/>
          </a:prstGeom>
          <a:ln w="317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8474CD-5026-4912-ACA2-2837A0DACDD5}"/>
              </a:ext>
            </a:extLst>
          </p:cNvPr>
          <p:cNvCxnSpPr/>
          <p:nvPr/>
        </p:nvCxnSpPr>
        <p:spPr>
          <a:xfrm flipV="1">
            <a:off x="7324716" y="3745077"/>
            <a:ext cx="428628" cy="214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EABEE-DDAD-41C3-911D-374F304027C2}"/>
              </a:ext>
            </a:extLst>
          </p:cNvPr>
          <p:cNvCxnSpPr/>
          <p:nvPr/>
        </p:nvCxnSpPr>
        <p:spPr>
          <a:xfrm>
            <a:off x="6753212" y="3959391"/>
            <a:ext cx="571504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8D0154-43F2-421F-B8B7-F6DCF6544AF2}"/>
              </a:ext>
            </a:extLst>
          </p:cNvPr>
          <p:cNvCxnSpPr/>
          <p:nvPr/>
        </p:nvCxnSpPr>
        <p:spPr>
          <a:xfrm>
            <a:off x="7324716" y="3959391"/>
            <a:ext cx="1000132" cy="1588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4EBDB2-2257-4B71-A9F4-69ED1A1D3F66}"/>
              </a:ext>
            </a:extLst>
          </p:cNvPr>
          <p:cNvCxnSpPr/>
          <p:nvPr/>
        </p:nvCxnSpPr>
        <p:spPr>
          <a:xfrm>
            <a:off x="7753344" y="3745077"/>
            <a:ext cx="428628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A6FFC1-72C3-4BD8-A480-55599B355F46}"/>
              </a:ext>
            </a:extLst>
          </p:cNvPr>
          <p:cNvCxnSpPr/>
          <p:nvPr/>
        </p:nvCxnSpPr>
        <p:spPr>
          <a:xfrm>
            <a:off x="7324716" y="3959391"/>
            <a:ext cx="571504" cy="285752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A3C16F-AA88-4DB8-9D68-E046A805F2C7}"/>
              </a:ext>
            </a:extLst>
          </p:cNvPr>
          <p:cNvCxnSpPr/>
          <p:nvPr/>
        </p:nvCxnSpPr>
        <p:spPr>
          <a:xfrm flipV="1">
            <a:off x="8181972" y="3530763"/>
            <a:ext cx="428628" cy="214314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2F0119-3B58-407F-B6BA-877463C489D7}"/>
              </a:ext>
            </a:extLst>
          </p:cNvPr>
          <p:cNvCxnSpPr/>
          <p:nvPr/>
        </p:nvCxnSpPr>
        <p:spPr>
          <a:xfrm>
            <a:off x="8181972" y="3745077"/>
            <a:ext cx="428628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A36BEC-1954-4222-96B2-722B1233A910}"/>
              </a:ext>
            </a:extLst>
          </p:cNvPr>
          <p:cNvCxnSpPr/>
          <p:nvPr/>
        </p:nvCxnSpPr>
        <p:spPr>
          <a:xfrm>
            <a:off x="7896220" y="4245143"/>
            <a:ext cx="571504" cy="214314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5CE75B-7BEA-4379-9717-74942468BFD2}"/>
              </a:ext>
            </a:extLst>
          </p:cNvPr>
          <p:cNvCxnSpPr/>
          <p:nvPr/>
        </p:nvCxnSpPr>
        <p:spPr>
          <a:xfrm>
            <a:off x="7896220" y="4245143"/>
            <a:ext cx="428628" cy="1588"/>
          </a:xfrm>
          <a:prstGeom prst="straightConnector1">
            <a:avLst/>
          </a:prstGeom>
          <a:ln w="317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8538D9E-E755-4CA7-A5AF-7EDFC21267F5}"/>
              </a:ext>
            </a:extLst>
          </p:cNvPr>
          <p:cNvCxnSpPr/>
          <p:nvPr/>
        </p:nvCxnSpPr>
        <p:spPr>
          <a:xfrm>
            <a:off x="8412439" y="4927772"/>
            <a:ext cx="214314" cy="1588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AD1C8D-625A-4708-A23D-7199B8D509E7}"/>
              </a:ext>
            </a:extLst>
          </p:cNvPr>
          <p:cNvCxnSpPr/>
          <p:nvPr/>
        </p:nvCxnSpPr>
        <p:spPr>
          <a:xfrm>
            <a:off x="7555183" y="4927772"/>
            <a:ext cx="8572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F5AFCE-0AB6-48C7-9F44-9EF1F0B527E8}"/>
              </a:ext>
            </a:extLst>
          </p:cNvPr>
          <p:cNvCxnSpPr/>
          <p:nvPr/>
        </p:nvCxnSpPr>
        <p:spPr>
          <a:xfrm>
            <a:off x="8626753" y="4927772"/>
            <a:ext cx="428628" cy="1588"/>
          </a:xfrm>
          <a:prstGeom prst="straightConnector1">
            <a:avLst/>
          </a:prstGeom>
          <a:ln w="317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2E6733-6C6A-4FB8-BCF5-685FB22A6833}"/>
              </a:ext>
            </a:extLst>
          </p:cNvPr>
          <p:cNvCxnSpPr/>
          <p:nvPr/>
        </p:nvCxnSpPr>
        <p:spPr>
          <a:xfrm>
            <a:off x="8198125" y="5140498"/>
            <a:ext cx="357190" cy="1588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D509ED-5E95-4DDC-9434-7CBAAA9037B9}"/>
              </a:ext>
            </a:extLst>
          </p:cNvPr>
          <p:cNvCxnSpPr/>
          <p:nvPr/>
        </p:nvCxnSpPr>
        <p:spPr>
          <a:xfrm>
            <a:off x="7707583" y="5150022"/>
            <a:ext cx="50006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F12E31-7CB4-41AF-A626-101F02EB0043}"/>
              </a:ext>
            </a:extLst>
          </p:cNvPr>
          <p:cNvCxnSpPr/>
          <p:nvPr/>
        </p:nvCxnSpPr>
        <p:spPr>
          <a:xfrm>
            <a:off x="8555315" y="5140498"/>
            <a:ext cx="571504" cy="1588"/>
          </a:xfrm>
          <a:prstGeom prst="straightConnector1">
            <a:avLst/>
          </a:prstGeom>
          <a:ln w="317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878C56-4BA6-41A9-9ACD-1CA55EC3E2AA}"/>
              </a:ext>
            </a:extLst>
          </p:cNvPr>
          <p:cNvCxnSpPr/>
          <p:nvPr/>
        </p:nvCxnSpPr>
        <p:spPr>
          <a:xfrm>
            <a:off x="7483745" y="5354812"/>
            <a:ext cx="1071570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BC19EE-0F35-4AB0-857C-400CFA16ABA5}"/>
              </a:ext>
            </a:extLst>
          </p:cNvPr>
          <p:cNvCxnSpPr/>
          <p:nvPr/>
        </p:nvCxnSpPr>
        <p:spPr>
          <a:xfrm>
            <a:off x="8555315" y="5354812"/>
            <a:ext cx="571504" cy="1588"/>
          </a:xfrm>
          <a:prstGeom prst="straightConnector1">
            <a:avLst/>
          </a:prstGeom>
          <a:ln w="317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1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72C2AF10406C4FB2D4FFDA8DFFE429" ma:contentTypeVersion="4" ma:contentTypeDescription="Ein neues Dokument erstellen." ma:contentTypeScope="" ma:versionID="4ebda464b428364b2eb2e44155420b21">
  <xsd:schema xmlns:xsd="http://www.w3.org/2001/XMLSchema" xmlns:xs="http://www.w3.org/2001/XMLSchema" xmlns:p="http://schemas.microsoft.com/office/2006/metadata/properties" xmlns:ns3="5dac05bc-d8a2-4cf1-a26d-271b3a66f51e" targetNamespace="http://schemas.microsoft.com/office/2006/metadata/properties" ma:root="true" ma:fieldsID="e918fab693e2e3f98475ab9b9bab350e" ns3:_="">
    <xsd:import namespace="5dac05bc-d8a2-4cf1-a26d-271b3a66f5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c05bc-d8a2-4cf1-a26d-271b3a66f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327478-4D13-46F6-A916-DEDBC7800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c05bc-d8a2-4cf1-a26d-271b3a66f5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550DA4-9D3C-4B18-92FD-E222DE479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08C7C-C9C0-46DB-BC45-6E6561E0432F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5dac05bc-d8a2-4cf1-a26d-271b3a66f5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3591</Words>
  <Application>Microsoft Office PowerPoint</Application>
  <PresentationFormat>Widescreen</PresentationFormat>
  <Paragraphs>607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Source Code Pro</vt:lpstr>
      <vt:lpstr>Wingdings</vt:lpstr>
      <vt:lpstr>Office Theme</vt:lpstr>
      <vt:lpstr>Interactive Visual Data Analysis</vt:lpstr>
      <vt:lpstr>Objectives</vt:lpstr>
      <vt:lpstr>Overview</vt:lpstr>
      <vt:lpstr>Motivation</vt:lpstr>
      <vt:lpstr>Visualization of temporal data</vt:lpstr>
      <vt:lpstr>Characterization of time and temporal data</vt:lpstr>
      <vt:lpstr>Characterization of time</vt:lpstr>
      <vt:lpstr>Characterization of time</vt:lpstr>
      <vt:lpstr>Characterization of time</vt:lpstr>
      <vt:lpstr>Characterization of time</vt:lpstr>
      <vt:lpstr>Characterization of temporal data</vt:lpstr>
      <vt:lpstr>Characterization of temporal data</vt:lpstr>
      <vt:lpstr>Analytical questions for temporal data</vt:lpstr>
      <vt:lpstr>Analytical questions for temporal data</vt:lpstr>
      <vt:lpstr>Analytical questions for temporal data</vt:lpstr>
      <vt:lpstr>Analytical questions for temporal data</vt:lpstr>
      <vt:lpstr>Analytical questions for temporal data</vt:lpstr>
      <vt:lpstr>Fundamental visualization strategies</vt:lpstr>
      <vt:lpstr>Fundamental visualization strategies</vt:lpstr>
      <vt:lpstr>Fundamental visualization strategies</vt:lpstr>
      <vt:lpstr>Fundamental visualization strategies</vt:lpstr>
      <vt:lpstr>Visualization techniques</vt:lpstr>
      <vt:lpstr>Visualization techniques</vt:lpstr>
      <vt:lpstr>Representing instants and intervals</vt:lpstr>
      <vt:lpstr>Representing instants and intervals</vt:lpstr>
      <vt:lpstr>Representing instants and intervals</vt:lpstr>
      <vt:lpstr>Representing instants and intervals</vt:lpstr>
      <vt:lpstr>Representing instants and intervals</vt:lpstr>
      <vt:lpstr>Linear and cyclic visualization</vt:lpstr>
      <vt:lpstr>Linear and cyclic visualization</vt:lpstr>
      <vt:lpstr>Linear and cyclic visualization</vt:lpstr>
      <vt:lpstr>Linear and cyclic visualization</vt:lpstr>
      <vt:lpstr>Linear and cyclic visualization</vt:lpstr>
      <vt:lpstr>Linear and cyclic visualization</vt:lpstr>
      <vt:lpstr>Linear and cyclic visualization</vt:lpstr>
      <vt:lpstr>Linear and cyclic visualization</vt:lpstr>
      <vt:lpstr>Linear and cyclic visualization</vt:lpstr>
      <vt:lpstr>Linear and cyclic visualization</vt:lpstr>
      <vt:lpstr>Linear and cyclic visualization</vt:lpstr>
      <vt:lpstr>Considering granularity</vt:lpstr>
      <vt:lpstr>Considering granularity</vt:lpstr>
      <vt:lpstr>Considering granularity</vt:lpstr>
      <vt:lpstr>Considering granularity</vt:lpstr>
      <vt:lpstr>Visualizing time with branching structure</vt:lpstr>
      <vt:lpstr>Visualizing time with branching structure</vt:lpstr>
      <vt:lpstr>Visualization of temporal data</vt:lpstr>
      <vt:lpstr>The TimeViz Browser</vt:lpstr>
      <vt:lpstr>The TimeViz Browser</vt:lpstr>
      <vt:lpstr>Assignments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Visual Data Analysis</dc:title>
  <dc:creator>Christian Tominski</dc:creator>
  <cp:lastModifiedBy>Christian Tominski</cp:lastModifiedBy>
  <cp:revision>460</cp:revision>
  <dcterms:created xsi:type="dcterms:W3CDTF">2021-08-20T10:48:44Z</dcterms:created>
  <dcterms:modified xsi:type="dcterms:W3CDTF">2022-12-19T11:25:24Z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0x010100A672C2AF10406C4FB2D4FFDA8DFFE429</vt:lpwstr>
  </property>
</Properties>
</file>